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7" r:id="rId3"/>
    <p:sldId id="257" r:id="rId4"/>
    <p:sldId id="278" r:id="rId5"/>
    <p:sldId id="259" r:id="rId6"/>
    <p:sldId id="260" r:id="rId7"/>
    <p:sldId id="261" r:id="rId8"/>
    <p:sldId id="279" r:id="rId9"/>
    <p:sldId id="263" r:id="rId10"/>
    <p:sldId id="264" r:id="rId11"/>
    <p:sldId id="265" r:id="rId12"/>
    <p:sldId id="280" r:id="rId13"/>
    <p:sldId id="267" r:id="rId14"/>
    <p:sldId id="268" r:id="rId15"/>
    <p:sldId id="281" r:id="rId16"/>
    <p:sldId id="270" r:id="rId17"/>
    <p:sldId id="271" r:id="rId18"/>
    <p:sldId id="272" r:id="rId19"/>
    <p:sldId id="282" r:id="rId20"/>
    <p:sldId id="274" r:id="rId21"/>
    <p:sldId id="275" r:id="rId22"/>
    <p:sldId id="283" r:id="rId23"/>
  </p:sldIdLst>
  <p:sldSz cx="12192000" cy="6858000"/>
  <p:notesSz cx="6858000" cy="9144000"/>
  <p:embeddedFontLst>
    <p:embeddedFont>
      <p:font typeface="汉仪综艺体简" panose="02010600000101010101" charset="-122"/>
      <p:regular r:id="rId29"/>
    </p:embeddedFont>
    <p:embeddedFont>
      <p:font typeface="Source Han Serif SC Bold" panose="02020700000000000000" charset="-122"/>
      <p:bold r:id="rId30"/>
    </p:embeddedFont>
    <p:embeddedFont>
      <p:font typeface="Source Han Serif SC Regular" panose="02020900000000000000" charset="-122"/>
      <p:bold r:id="rId31"/>
    </p:embeddedFont>
    <p:embeddedFont>
      <p:font typeface="汉仪雅酷黑简" panose="00020600040101010101" charset="-122"/>
      <p:regular r:id="rId32"/>
    </p:embeddedFont>
    <p:embeddedFont>
      <p:font typeface="OPPOSans H" panose="00020600040101010101" charset="-122"/>
      <p:regular r:id="rId33"/>
    </p:embeddedFont>
    <p:embeddedFont>
      <p:font typeface="OPPOSans R" panose="00020600040101010101" charset="-122"/>
      <p:regular r:id="rId34"/>
    </p:embeddedFont>
    <p:embeddedFont>
      <p:font typeface="Source Han Sans" panose="020B0400000000000000" charset="-122"/>
      <p:regular r:id="rId35"/>
    </p:embeddedFont>
    <p:embeddedFont>
      <p:font typeface="Source Han Sans CN Bold" panose="020B0800000000000000" charset="-122"/>
      <p:bold r:id="rId36"/>
    </p:embeddedFont>
    <p:embeddedFont>
      <p:font typeface="等线" panose="02010600030101010101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font" Target="fonts/font13.fntdata"/><Relationship Id="rId40" Type="http://schemas.openxmlformats.org/officeDocument/2006/relationships/font" Target="fonts/font12.fntdata"/><Relationship Id="rId4" Type="http://schemas.openxmlformats.org/officeDocument/2006/relationships/slide" Target="slides/slide2.xml"/><Relationship Id="rId39" Type="http://schemas.openxmlformats.org/officeDocument/2006/relationships/font" Target="fonts/font11.fntdata"/><Relationship Id="rId38" Type="http://schemas.openxmlformats.org/officeDocument/2006/relationships/font" Target="fonts/font10.fntdata"/><Relationship Id="rId37" Type="http://schemas.openxmlformats.org/officeDocument/2006/relationships/font" Target="fonts/font9.fntdata"/><Relationship Id="rId36" Type="http://schemas.openxmlformats.org/officeDocument/2006/relationships/font" Target="fonts/font8.fntdata"/><Relationship Id="rId35" Type="http://schemas.openxmlformats.org/officeDocument/2006/relationships/font" Target="fonts/font7.fntdata"/><Relationship Id="rId34" Type="http://schemas.openxmlformats.org/officeDocument/2006/relationships/font" Target="fonts/font6.fntdata"/><Relationship Id="rId33" Type="http://schemas.openxmlformats.org/officeDocument/2006/relationships/font" Target="fonts/font5.fntdata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" Target="slides/slide1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67.xml"/><Relationship Id="rId20" Type="http://schemas.openxmlformats.org/officeDocument/2006/relationships/tags" Target="../tags/tag66.xml"/><Relationship Id="rId2" Type="http://schemas.openxmlformats.org/officeDocument/2006/relationships/tags" Target="../tags/tag48.xml"/><Relationship Id="rId19" Type="http://schemas.openxmlformats.org/officeDocument/2006/relationships/tags" Target="../tags/tag65.xml"/><Relationship Id="rId18" Type="http://schemas.openxmlformats.org/officeDocument/2006/relationships/tags" Target="../tags/tag64.xml"/><Relationship Id="rId17" Type="http://schemas.openxmlformats.org/officeDocument/2006/relationships/tags" Target="../tags/tag63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86.xml"/><Relationship Id="rId1" Type="http://schemas.openxmlformats.org/officeDocument/2006/relationships/tags" Target="../tags/tag7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234" y="0"/>
            <a:ext cx="12189532" cy="355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371124" y="4842069"/>
            <a:ext cx="1215443" cy="335280"/>
          </a:xfrm>
          <a:prstGeom prst="rect">
            <a:avLst/>
          </a:prstGeom>
          <a:solidFill>
            <a:schemeClr val="bg1"/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38892" y="1541780"/>
            <a:ext cx="4880008" cy="479552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145197" y="1338580"/>
            <a:ext cx="4880008" cy="479552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alphaModFix amt="100000"/>
          </a:blip>
          <a:srcRect l="16079" r="16079"/>
          <a:stretch>
            <a:fillRect/>
          </a:stretch>
        </p:blipFill>
        <p:spPr>
          <a:xfrm>
            <a:off x="6399196" y="1130300"/>
            <a:ext cx="4880008" cy="4795520"/>
          </a:xfrm>
          <a:prstGeom prst="rect">
            <a:avLst/>
          </a:prstGeom>
          <a:noFill/>
          <a:ln w="25400" cap="sq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8" name="标题 1"/>
          <p:cNvSpPr txBox="1"/>
          <p:nvPr/>
        </p:nvSpPr>
        <p:spPr>
          <a:xfrm>
            <a:off x="660400" y="659339"/>
            <a:ext cx="1803400" cy="304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90034" y="668336"/>
            <a:ext cx="1744133" cy="2836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教育是点燃激情</a:t>
            </a:r>
            <a:r>
              <a:rPr kumimoji="1" lang="en-US" altLang="zh-CN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T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0400" y="1019810"/>
            <a:ext cx="2093595" cy="3187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35915" y="1036955"/>
            <a:ext cx="2458720" cy="263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而不是填满容器</a:t>
            </a:r>
            <a:endParaRPr kumimoji="1" lang="zh-CN" altLang="en-US" sz="1800">
              <a:ln w="12700">
                <a:noFill/>
              </a:ln>
              <a:solidFill>
                <a:srgbClr val="A6BF25">
                  <a:alpha val="100000"/>
                </a:srgbClr>
              </a:solidFill>
              <a:latin typeface="汉仪综艺体简" panose="02010600000101010101" charset="-122"/>
              <a:ea typeface="汉仪综艺体简" panose="02010600000101010101" charset="-122"/>
              <a:cs typeface="Source Han Serif SC Bold" panose="020207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60400" y="4842069"/>
            <a:ext cx="905256" cy="3352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92998" y="4851966"/>
            <a:ext cx="844718" cy="311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主讲人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683765" y="4851966"/>
            <a:ext cx="939716" cy="311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  <a:sym typeface="汉仪综艺体简" panose="02010600000101010101" charset="-122"/>
              </a:rPr>
              <a:t>涌现</a:t>
            </a:r>
            <a:endParaRPr kumimoji="1" lang="zh-CN" altLang="en-US">
              <a:latin typeface="汉仪综艺体简" panose="02010600000101010101" charset="-122"/>
              <a:ea typeface="汉仪综艺体简" panose="02010600000101010101" charset="-122"/>
              <a:sym typeface="汉仪综艺体简" panose="02010600000101010101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3640190" y="4842069"/>
            <a:ext cx="1482143" cy="335280"/>
          </a:xfrm>
          <a:prstGeom prst="rect">
            <a:avLst/>
          </a:prstGeom>
          <a:solidFill>
            <a:schemeClr val="bg1"/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29466" y="4842069"/>
            <a:ext cx="905256" cy="3352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962064" y="4851966"/>
            <a:ext cx="844718" cy="311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时间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952830" y="4851966"/>
            <a:ext cx="1158919" cy="311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2025.4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090959" y="1693510"/>
            <a:ext cx="987764" cy="987764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686550" y="1300399"/>
            <a:ext cx="382351" cy="382351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0" y="6235700"/>
            <a:ext cx="3149600" cy="62230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60400" y="6570482"/>
            <a:ext cx="11531600" cy="28751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923112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002214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0128436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022746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033376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043278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53908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1063811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10744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1084343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1094973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104875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1115505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11254083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36037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459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707390" y="2060575"/>
            <a:ext cx="3990340" cy="21977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  <a:sym typeface="+mn-ea"/>
              </a:rPr>
              <a:t>创新与创业管理</a:t>
            </a:r>
            <a:endParaRPr kumimoji="1" lang="en-US" altLang="zh-CN" sz="44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  <a:sym typeface="+mn-ea"/>
            </a:endParaRPr>
          </a:p>
          <a:p>
            <a:pPr algn="ctr">
              <a:lnSpc>
                <a:spcPct val="130000"/>
              </a:lnSpc>
            </a:pPr>
            <a:r>
              <a:rPr kumimoji="1" lang="en-US" altLang="zh-CN" sz="4400" b="1">
                <a:ln w="12700">
                  <a:noFill/>
                </a:ln>
                <a:gradFill>
                  <a:gsLst>
                    <a:gs pos="50000">
                      <a:schemeClr val="accent2"/>
                    </a:gs>
                    <a:gs pos="0">
                      <a:schemeClr val="accent2">
                        <a:lumMod val="25000"/>
                        <a:lumOff val="75000"/>
                      </a:schemeClr>
                    </a:gs>
                    <a:gs pos="100000">
                      <a:schemeClr val="accent2">
                        <a:lumMod val="85000"/>
                      </a:schemeClr>
                    </a:gs>
                  </a:gsLst>
                  <a:lin ang="5400000" scaled="1"/>
                </a:gradFill>
                <a:latin typeface="汉仪综艺体简" panose="02010600000101010101" charset="-122"/>
                <a:ea typeface="汉仪综艺体简" panose="02010600000101010101" charset="-122"/>
                <a:cs typeface="汉仪综艺体简" panose="02010600000101010101" charset="-122"/>
                <a:sym typeface="汉仪雅酷黑简" panose="00020600040101010101" charset="-122"/>
              </a:rPr>
              <a:t>导  论</a:t>
            </a:r>
            <a:endParaRPr kumimoji="1" lang="en-US" altLang="zh-CN" sz="4400" b="1">
              <a:ln w="12700">
                <a:noFill/>
              </a:ln>
              <a:gradFill>
                <a:gsLst>
                  <a:gs pos="50000">
                    <a:schemeClr val="accent2"/>
                  </a:gs>
                  <a:gs pos="0">
                    <a:schemeClr val="accent2">
                      <a:lumMod val="25000"/>
                      <a:lumOff val="75000"/>
                    </a:schemeClr>
                  </a:gs>
                  <a:gs pos="100000">
                    <a:schemeClr val="accent2">
                      <a:lumMod val="85000"/>
                    </a:schemeClr>
                  </a:gs>
                </a:gsLst>
                <a:lin ang="5400000" scaled="1"/>
              </a:gradFill>
              <a:latin typeface="汉仪综艺体简" panose="02010600000101010101" charset="-122"/>
              <a:ea typeface="汉仪综艺体简" panose="02010600000101010101" charset="-122"/>
              <a:cs typeface="汉仪综艺体简" panose="02010600000101010101" charset="-122"/>
              <a:sym typeface="汉仪雅酷黑简" panose="00020600040101010101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929255" y="548640"/>
            <a:ext cx="21037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Innovation &amp; </a:t>
            </a:r>
            <a:endParaRPr lang="en-US" altLang="zh-CN"/>
          </a:p>
          <a:p>
            <a:r>
              <a:rPr lang="en-US" altLang="zh-CN"/>
              <a:t>Entrepreneurship</a:t>
            </a:r>
            <a:endParaRPr lang="en-US" altLang="zh-CN"/>
          </a:p>
          <a:p>
            <a:r>
              <a:rPr lang="en-US" altLang="zh-CN"/>
              <a:t>Management</a:t>
            </a:r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4018773" y="2949227"/>
            <a:ext cx="1263696" cy="1218605"/>
          </a:xfrm>
          <a:custGeom>
            <a:avLst/>
            <a:gdLst>
              <a:gd name="connsiteX0" fmla="*/ 184011 w 1263696"/>
              <a:gd name="connsiteY0" fmla="*/ 0 h 1218605"/>
              <a:gd name="connsiteX1" fmla="*/ 1079685 w 1263696"/>
              <a:gd name="connsiteY1" fmla="*/ 0 h 1218605"/>
              <a:gd name="connsiteX2" fmla="*/ 1263696 w 1263696"/>
              <a:gd name="connsiteY2" fmla="*/ 184011 h 1218605"/>
              <a:gd name="connsiteX3" fmla="*/ 1263696 w 1263696"/>
              <a:gd name="connsiteY3" fmla="*/ 920034 h 1218605"/>
              <a:gd name="connsiteX4" fmla="*/ 1079685 w 1263696"/>
              <a:gd name="connsiteY4" fmla="*/ 1104045 h 1218605"/>
              <a:gd name="connsiteX5" fmla="*/ 475181 w 1263696"/>
              <a:gd name="connsiteY5" fmla="*/ 1104045 h 1218605"/>
              <a:gd name="connsiteX6" fmla="*/ 275843 w 1263696"/>
              <a:gd name="connsiteY6" fmla="*/ 1218605 h 1218605"/>
              <a:gd name="connsiteX7" fmla="*/ 275616 w 1263696"/>
              <a:gd name="connsiteY7" fmla="*/ 1104045 h 1218605"/>
              <a:gd name="connsiteX8" fmla="*/ 184011 w 1263696"/>
              <a:gd name="connsiteY8" fmla="*/ 1104045 h 1218605"/>
              <a:gd name="connsiteX9" fmla="*/ 0 w 1263696"/>
              <a:gd name="connsiteY9" fmla="*/ 920034 h 1218605"/>
              <a:gd name="connsiteX10" fmla="*/ 0 w 1263696"/>
              <a:gd name="connsiteY10" fmla="*/ 184011 h 1218605"/>
              <a:gd name="connsiteX11" fmla="*/ 184011 w 1263696"/>
              <a:gd name="connsiteY11" fmla="*/ 0 h 1218605"/>
            </a:gdLst>
            <a:ahLst/>
            <a:cxnLst/>
            <a:rect l="l" t="t" r="r" b="b"/>
            <a:pathLst>
              <a:path w="1263696" h="1218605">
                <a:moveTo>
                  <a:pt x="184011" y="0"/>
                </a:moveTo>
                <a:lnTo>
                  <a:pt x="1079685" y="0"/>
                </a:lnTo>
                <a:cubicBezTo>
                  <a:pt x="1181311" y="0"/>
                  <a:pt x="1263696" y="82385"/>
                  <a:pt x="1263696" y="184011"/>
                </a:cubicBezTo>
                <a:lnTo>
                  <a:pt x="1263696" y="920034"/>
                </a:lnTo>
                <a:cubicBezTo>
                  <a:pt x="1263696" y="1021660"/>
                  <a:pt x="1181311" y="1104045"/>
                  <a:pt x="1079685" y="1104045"/>
                </a:cubicBezTo>
                <a:lnTo>
                  <a:pt x="475181" y="1104045"/>
                </a:lnTo>
                <a:lnTo>
                  <a:pt x="275843" y="1218605"/>
                </a:lnTo>
                <a:lnTo>
                  <a:pt x="275616" y="1104045"/>
                </a:lnTo>
                <a:lnTo>
                  <a:pt x="184011" y="1104045"/>
                </a:lnTo>
                <a:cubicBezTo>
                  <a:pt x="82385" y="1104045"/>
                  <a:pt x="0" y="1021660"/>
                  <a:pt x="0" y="920034"/>
                </a:cubicBezTo>
                <a:lnTo>
                  <a:pt x="0" y="184011"/>
                </a:lnTo>
                <a:cubicBezTo>
                  <a:pt x="0" y="82385"/>
                  <a:pt x="82385" y="0"/>
                  <a:pt x="184011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4433305" y="3267418"/>
            <a:ext cx="434632" cy="434632"/>
          </a:xfrm>
          <a:custGeom>
            <a:avLst/>
            <a:gdLst>
              <a:gd name="connsiteX0" fmla="*/ 438553 w 720000"/>
              <a:gd name="connsiteY0" fmla="*/ 189601 h 720000"/>
              <a:gd name="connsiteX1" fmla="*/ 503636 w 720000"/>
              <a:gd name="connsiteY1" fmla="*/ 216365 h 720000"/>
              <a:gd name="connsiteX2" fmla="*/ 503636 w 720000"/>
              <a:gd name="connsiteY2" fmla="*/ 346445 h 720000"/>
              <a:gd name="connsiteX3" fmla="*/ 362260 w 720000"/>
              <a:gd name="connsiteY3" fmla="*/ 487907 h 720000"/>
              <a:gd name="connsiteX4" fmla="*/ 191861 w 720000"/>
              <a:gd name="connsiteY4" fmla="*/ 528226 h 720000"/>
              <a:gd name="connsiteX5" fmla="*/ 232180 w 720000"/>
              <a:gd name="connsiteY5" fmla="*/ 357827 h 720000"/>
              <a:gd name="connsiteX6" fmla="*/ 373556 w 720000"/>
              <a:gd name="connsiteY6" fmla="*/ 216452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339581 w 720000"/>
              <a:gd name="connsiteY9" fmla="*/ 182476 h 720000"/>
              <a:gd name="connsiteX10" fmla="*/ 198205 w 720000"/>
              <a:gd name="connsiteY10" fmla="*/ 323852 h 720000"/>
              <a:gd name="connsiteX11" fmla="*/ 141637 w 720000"/>
              <a:gd name="connsiteY11" fmla="*/ 578364 h 720000"/>
              <a:gd name="connsiteX12" fmla="*/ 396149 w 720000"/>
              <a:gd name="connsiteY12" fmla="*/ 521796 h 720000"/>
              <a:gd name="connsiteX13" fmla="*/ 537524 w 720000"/>
              <a:gd name="connsiteY13" fmla="*/ 380420 h 720000"/>
              <a:gd name="connsiteX14" fmla="*/ 537524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0 h 720000"/>
              <a:gd name="connsiteX17" fmla="*/ 600000 w 720000"/>
              <a:gd name="connsiteY17" fmla="*/ 0 h 720000"/>
              <a:gd name="connsiteX18" fmla="*/ 720000 w 720000"/>
              <a:gd name="connsiteY18" fmla="*/ 120000 h 720000"/>
              <a:gd name="connsiteX19" fmla="*/ 720000 w 720000"/>
              <a:gd name="connsiteY19" fmla="*/ 600000 h 720000"/>
              <a:gd name="connsiteX20" fmla="*/ 600000 w 720000"/>
              <a:gd name="connsiteY20" fmla="*/ 720000 h 720000"/>
              <a:gd name="connsiteX21" fmla="*/ 120000 w 720000"/>
              <a:gd name="connsiteY21" fmla="*/ 720000 h 720000"/>
              <a:gd name="connsiteX22" fmla="*/ 0 w 720000"/>
              <a:gd name="connsiteY22" fmla="*/ 600000 h 720000"/>
              <a:gd name="connsiteX23" fmla="*/ 0 w 720000"/>
              <a:gd name="connsiteY23" fmla="*/ 120000 h 720000"/>
              <a:gd name="connsiteX24" fmla="*/ 120000 w 720000"/>
              <a:gd name="connsiteY24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63230" y="189601"/>
                  <a:pt x="486344" y="199073"/>
                  <a:pt x="503636" y="216365"/>
                </a:cubicBezTo>
                <a:cubicBezTo>
                  <a:pt x="539523" y="252252"/>
                  <a:pt x="539523" y="310557"/>
                  <a:pt x="503636" y="346445"/>
                </a:cubicBezTo>
                <a:lnTo>
                  <a:pt x="362260" y="487907"/>
                </a:lnTo>
                <a:cubicBezTo>
                  <a:pt x="342622" y="507545"/>
                  <a:pt x="266503" y="522665"/>
                  <a:pt x="191861" y="528226"/>
                </a:cubicBezTo>
                <a:cubicBezTo>
                  <a:pt x="197336" y="453584"/>
                  <a:pt x="212456" y="377465"/>
                  <a:pt x="232180" y="357827"/>
                </a:cubicBezTo>
                <a:lnTo>
                  <a:pt x="373556" y="216452"/>
                </a:lnTo>
                <a:cubicBezTo>
                  <a:pt x="390761" y="199073"/>
                  <a:pt x="413875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02666" y="141636"/>
                  <a:pt x="366778" y="155278"/>
                  <a:pt x="339581" y="182476"/>
                </a:cubicBezTo>
                <a:lnTo>
                  <a:pt x="198205" y="323852"/>
                </a:lnTo>
                <a:cubicBezTo>
                  <a:pt x="143723" y="378335"/>
                  <a:pt x="141637" y="578364"/>
                  <a:pt x="141637" y="578364"/>
                </a:cubicBezTo>
                <a:cubicBezTo>
                  <a:pt x="141637" y="578364"/>
                  <a:pt x="341753" y="576278"/>
                  <a:pt x="396149" y="521796"/>
                </a:cubicBezTo>
                <a:lnTo>
                  <a:pt x="537524" y="380420"/>
                </a:lnTo>
                <a:cubicBezTo>
                  <a:pt x="592007" y="325938"/>
                  <a:pt x="592007" y="236872"/>
                  <a:pt x="537524" y="182476"/>
                </a:cubicBezTo>
                <a:cubicBezTo>
                  <a:pt x="510327" y="155191"/>
                  <a:pt x="474440" y="141636"/>
                  <a:pt x="438553" y="141636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778602" y="2936527"/>
            <a:ext cx="1263696" cy="1218605"/>
          </a:xfrm>
          <a:custGeom>
            <a:avLst/>
            <a:gdLst>
              <a:gd name="connsiteX0" fmla="*/ 184011 w 1263696"/>
              <a:gd name="connsiteY0" fmla="*/ 0 h 1218605"/>
              <a:gd name="connsiteX1" fmla="*/ 1079685 w 1263696"/>
              <a:gd name="connsiteY1" fmla="*/ 0 h 1218605"/>
              <a:gd name="connsiteX2" fmla="*/ 1263696 w 1263696"/>
              <a:gd name="connsiteY2" fmla="*/ 184011 h 1218605"/>
              <a:gd name="connsiteX3" fmla="*/ 1263696 w 1263696"/>
              <a:gd name="connsiteY3" fmla="*/ 920034 h 1218605"/>
              <a:gd name="connsiteX4" fmla="*/ 1079685 w 1263696"/>
              <a:gd name="connsiteY4" fmla="*/ 1104045 h 1218605"/>
              <a:gd name="connsiteX5" fmla="*/ 473233 w 1263696"/>
              <a:gd name="connsiteY5" fmla="*/ 1104045 h 1218605"/>
              <a:gd name="connsiteX6" fmla="*/ 273895 w 1263696"/>
              <a:gd name="connsiteY6" fmla="*/ 1218605 h 1218605"/>
              <a:gd name="connsiteX7" fmla="*/ 273668 w 1263696"/>
              <a:gd name="connsiteY7" fmla="*/ 1104045 h 1218605"/>
              <a:gd name="connsiteX8" fmla="*/ 184011 w 1263696"/>
              <a:gd name="connsiteY8" fmla="*/ 1104045 h 1218605"/>
              <a:gd name="connsiteX9" fmla="*/ 0 w 1263696"/>
              <a:gd name="connsiteY9" fmla="*/ 920034 h 1218605"/>
              <a:gd name="connsiteX10" fmla="*/ 0 w 1263696"/>
              <a:gd name="connsiteY10" fmla="*/ 184011 h 1218605"/>
              <a:gd name="connsiteX11" fmla="*/ 184011 w 1263696"/>
              <a:gd name="connsiteY11" fmla="*/ 0 h 1218605"/>
            </a:gdLst>
            <a:ahLst/>
            <a:cxnLst/>
            <a:rect l="l" t="t" r="r" b="b"/>
            <a:pathLst>
              <a:path w="1263696" h="1218605">
                <a:moveTo>
                  <a:pt x="184011" y="0"/>
                </a:moveTo>
                <a:lnTo>
                  <a:pt x="1079685" y="0"/>
                </a:lnTo>
                <a:cubicBezTo>
                  <a:pt x="1181311" y="0"/>
                  <a:pt x="1263696" y="82385"/>
                  <a:pt x="1263696" y="184011"/>
                </a:cubicBezTo>
                <a:lnTo>
                  <a:pt x="1263696" y="920034"/>
                </a:lnTo>
                <a:cubicBezTo>
                  <a:pt x="1263696" y="1021660"/>
                  <a:pt x="1181311" y="1104045"/>
                  <a:pt x="1079685" y="1104045"/>
                </a:cubicBezTo>
                <a:lnTo>
                  <a:pt x="473233" y="1104045"/>
                </a:lnTo>
                <a:lnTo>
                  <a:pt x="273895" y="1218605"/>
                </a:lnTo>
                <a:lnTo>
                  <a:pt x="273668" y="1104045"/>
                </a:lnTo>
                <a:lnTo>
                  <a:pt x="184011" y="1104045"/>
                </a:lnTo>
                <a:cubicBezTo>
                  <a:pt x="82385" y="1104045"/>
                  <a:pt x="0" y="1021660"/>
                  <a:pt x="0" y="920034"/>
                </a:cubicBezTo>
                <a:lnTo>
                  <a:pt x="0" y="184011"/>
                </a:lnTo>
                <a:cubicBezTo>
                  <a:pt x="0" y="82385"/>
                  <a:pt x="82385" y="0"/>
                  <a:pt x="184011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0"/>
          </a:gra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7196599" y="3274207"/>
            <a:ext cx="427702" cy="395654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ahLst/>
            <a:cxnLst/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8343786" y="2820429"/>
            <a:ext cx="3172574" cy="4671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创业机会的涌现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8381886" y="3251880"/>
            <a:ext cx="3172574" cy="17462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数字经济催生新行业和商业模式，如数字支付、数据标注等领域，为创业者提供丰富机会。
数字经济全球化特性使创业者能够将产品和服务推向全球市场，拓展市场空间。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381018" y="2859076"/>
            <a:ext cx="3398502" cy="4671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创业门槛的降低</a:t>
            </a: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393718" y="3284220"/>
            <a:ext cx="3360402" cy="1757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数字经济降低创业资金门槛，云计算服务减少创业初期硬件投入，如互联网公司通过租用阿里云开展业务。
数字平台为创业者提供便捷营销渠道，创业者可通过社交媒体和电商平台低成本推广产品。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3913464" y="2795072"/>
            <a:ext cx="427839" cy="318782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7738378" y="2795072"/>
            <a:ext cx="427839" cy="318782"/>
          </a:xfrm>
          <a:prstGeom prst="round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 flipH="1" flipV="1">
            <a:off x="5463962" y="3456479"/>
            <a:ext cx="1054142" cy="93541"/>
          </a:xfrm>
          <a:prstGeom prst="rightArrow">
            <a:avLst>
              <a:gd name="adj1" fmla="val 22467"/>
              <a:gd name="adj2" fmla="val 71179"/>
            </a:avLst>
          </a:pr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 flipV="1">
            <a:off x="5502062" y="3583479"/>
            <a:ext cx="1054142" cy="93541"/>
          </a:xfrm>
          <a:prstGeom prst="rightArrow">
            <a:avLst>
              <a:gd name="adj1" fmla="val 22467"/>
              <a:gd name="adj2" fmla="val 71179"/>
            </a:avLst>
          </a:pr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>
            <p:custDataLst>
              <p:tags r:id="rId13"/>
            </p:custDataLst>
          </p:nvPr>
        </p:nvSpPr>
        <p:spPr>
          <a:xfrm>
            <a:off x="3911618" y="2643176"/>
            <a:ext cx="426702" cy="4671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>
            <p:custDataLst>
              <p:tags r:id="rId14"/>
            </p:custDataLst>
          </p:nvPr>
        </p:nvSpPr>
        <p:spPr>
          <a:xfrm>
            <a:off x="7734318" y="2643176"/>
            <a:ext cx="426702" cy="4671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数字经济对创业的影响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标题 1"/>
          <p:cNvSpPr txBox="1"/>
          <p:nvPr/>
        </p:nvSpPr>
        <p:spPr>
          <a:xfrm>
            <a:off x="660400" y="1019810"/>
            <a:ext cx="2093595" cy="3187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60400" y="659339"/>
            <a:ext cx="1803400" cy="304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34" y="0"/>
            <a:ext cx="12189532" cy="355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94250" y="1130300"/>
            <a:ext cx="736600" cy="736600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353050" y="1592499"/>
            <a:ext cx="382351" cy="382351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0" y="6235700"/>
            <a:ext cx="3149600" cy="62230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60400" y="6570482"/>
            <a:ext cx="11531600" cy="28751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923112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02214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128436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22746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33376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43278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53908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63811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4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084343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094973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04875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115505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1254083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136037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1459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95960" y="2540574"/>
            <a:ext cx="9160256" cy="3128757"/>
          </a:xfrm>
          <a:prstGeom prst="rect">
            <a:avLst/>
          </a:prstGeom>
          <a:solidFill>
            <a:schemeClr val="bg1"/>
          </a:solidFill>
          <a:ln w="13970" cap="sq">
            <a:solidFill>
              <a:schemeClr val="tx1">
                <a:lumMod val="85000"/>
                <a:lumOff val="15000"/>
                <a:alpha val="100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0400" y="2376222"/>
            <a:ext cx="2526070" cy="8790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3066181" y="2376222"/>
            <a:ext cx="6736187" cy="879042"/>
          </a:xfrm>
          <a:prstGeom prst="rect">
            <a:avLst/>
          </a:prstGeom>
          <a:solidFill>
            <a:schemeClr val="accent1"/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7248795" y="1693164"/>
            <a:ext cx="407214" cy="39407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045150" y="2321316"/>
            <a:ext cx="2932684" cy="3027924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8749030" y="2738755"/>
            <a:ext cx="2959100" cy="297370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>
            <a:alphaModFix amt="100000"/>
          </a:blip>
          <a:srcRect l="16079" r="16079"/>
          <a:stretch>
            <a:fillRect/>
          </a:stretch>
        </p:blipFill>
        <p:spPr>
          <a:xfrm>
            <a:off x="8121524" y="2060418"/>
            <a:ext cx="3458208" cy="3398336"/>
          </a:xfrm>
          <a:prstGeom prst="rect">
            <a:avLst/>
          </a:prstGeom>
          <a:noFill/>
          <a:ln w="25400" cap="sq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9" name="标题 1"/>
          <p:cNvSpPr txBox="1"/>
          <p:nvPr/>
        </p:nvSpPr>
        <p:spPr>
          <a:xfrm>
            <a:off x="878305" y="2490538"/>
            <a:ext cx="2169588" cy="657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3987800" y="2433955"/>
            <a:ext cx="352171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9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03</a:t>
            </a: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1127760" y="4004945"/>
            <a:ext cx="6814185" cy="1305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  <a:sym typeface="+mn-ea"/>
              </a:rPr>
              <a:t>创新创业与人生发展</a:t>
            </a:r>
            <a:endParaRPr kumimoji="1" lang="zh-CN" altLang="en-US" sz="4400"/>
          </a:p>
          <a:p>
            <a:pPr algn="l">
              <a:lnSpc>
                <a:spcPct val="130000"/>
              </a:lnSpc>
            </a:pPr>
            <a:endParaRPr kumimoji="1" lang="en-US" altLang="zh-CN" sz="4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335915" y="1019810"/>
            <a:ext cx="2458720" cy="263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而不是填满容器</a:t>
            </a:r>
            <a:endParaRPr kumimoji="1" lang="zh-CN" altLang="en-US" sz="1800">
              <a:ln w="12700">
                <a:noFill/>
              </a:ln>
              <a:solidFill>
                <a:srgbClr val="A6BF25">
                  <a:alpha val="100000"/>
                </a:srgbClr>
              </a:solidFill>
              <a:latin typeface="汉仪综艺体简" panose="02010600000101010101" charset="-122"/>
              <a:ea typeface="汉仪综艺体简" panose="02010600000101010101" charset="-122"/>
              <a:cs typeface="Source Han Serif SC Bold" panose="02020700000000000000" charset="-122"/>
            </a:endParaRPr>
          </a:p>
        </p:txBody>
      </p:sp>
      <p:sp>
        <p:nvSpPr>
          <p:cNvPr id="43" name="标题 1"/>
          <p:cNvSpPr txBox="1"/>
          <p:nvPr/>
        </p:nvSpPr>
        <p:spPr>
          <a:xfrm>
            <a:off x="690034" y="668336"/>
            <a:ext cx="1744133" cy="2836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教育是点燃激情</a:t>
            </a:r>
            <a:endParaRPr kumimoji="1" lang="zh-CN" altLang="en-US"/>
          </a:p>
        </p:txBody>
      </p:sp>
      <p:sp>
        <p:nvSpPr>
          <p:cNvPr id="47" name="标题 1"/>
          <p:cNvSpPr txBox="1"/>
          <p:nvPr/>
        </p:nvSpPr>
        <p:spPr>
          <a:xfrm>
            <a:off x="10920730" y="1124585"/>
            <a:ext cx="407035" cy="37401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5400000">
            <a:off x="6623532" y="653295"/>
            <a:ext cx="1804736" cy="602046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6200000" flipH="1">
            <a:off x="3685486" y="-977566"/>
            <a:ext cx="1804736" cy="602046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2207635" y="1628898"/>
            <a:ext cx="5183524" cy="11158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创业教育培养大学生的职业迁移能力，使其在激烈竞争中主动应对环境变化，成为职业岗位的主动创造者。
创业能力具有普遍性和时代适应性，是未来职业生涯发展的关键，如大学生通过创业教育提升就业竞争力。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1350399" y="1739900"/>
            <a:ext cx="585537" cy="58553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0243365" y="3370761"/>
            <a:ext cx="585537" cy="585537"/>
          </a:xfrm>
          <a:prstGeom prst="ellipse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495276" y="1895858"/>
            <a:ext cx="295783" cy="27362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388242" y="3520410"/>
            <a:ext cx="295783" cy="286240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2213350" y="1130541"/>
            <a:ext cx="5183524" cy="439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创业教育与职业迁移能力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678780" y="3309800"/>
            <a:ext cx="5183524" cy="11158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7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创业能力培育增强大学生的重要职业素质，如机会识别、团队合作、沟通、创新、管理等能力，提高职场适应性。
无论大学生是否实际创业，创业精神的培育对其未来职业生涯和事业发展都至关重要，如谢迎千通过创业提升个人能力，成为汉文化传承者。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4678780" y="2869862"/>
            <a:ext cx="5183524" cy="439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创业能力对个人职业素质的提升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16200000" flipH="1">
            <a:off x="3685486" y="2316447"/>
            <a:ext cx="1804736" cy="602046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213350" y="4887351"/>
            <a:ext cx="5183524" cy="11158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创业意识和能力使个人不再局限于传统职业路径，能够主动参与新兴领域创建，提升就业市场竞争力。
创业经历培养的创新思维、风险管理等能力，帮助就业者适应职业快速变化，实现多次就业和避免失业。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1350399" y="5033913"/>
            <a:ext cx="585537" cy="58553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495276" y="5204354"/>
            <a:ext cx="295783" cy="244654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207635" y="4436619"/>
            <a:ext cx="5183524" cy="4399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创业能力对就业者职业环境适应的影响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创新创业能力对职业发展的意义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952624" y="1898891"/>
            <a:ext cx="2478507" cy="3939261"/>
          </a:xfrm>
          <a:prstGeom prst="rect">
            <a:avLst/>
          </a:prstGeom>
          <a:solidFill>
            <a:schemeClr val="bg1"/>
          </a:solidFill>
          <a:ln w="12700" cap="flat">
            <a:gradFill>
              <a:gsLst>
                <a:gs pos="0">
                  <a:schemeClr val="accent1">
                    <a:alpha val="100000"/>
                  </a:schemeClr>
                </a:gs>
                <a:gs pos="29000">
                  <a:schemeClr val="accent3">
                    <a:alpha val="0"/>
                  </a:schemeClr>
                </a:gs>
                <a:gs pos="54560">
                  <a:schemeClr val="accent1">
                    <a:lumMod val="40000"/>
                    <a:lumOff val="60000"/>
                    <a:alpha val="0"/>
                  </a:schemeClr>
                </a:gs>
                <a:gs pos="79734">
                  <a:schemeClr val="accent3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4859407" y="1898891"/>
            <a:ext cx="2478507" cy="3939261"/>
          </a:xfrm>
          <a:prstGeom prst="rect">
            <a:avLst/>
          </a:prstGeom>
          <a:solidFill>
            <a:schemeClr val="bg1"/>
          </a:solidFill>
          <a:ln w="12700" cap="flat">
            <a:gradFill>
              <a:gsLst>
                <a:gs pos="0">
                  <a:schemeClr val="accent1">
                    <a:alpha val="100000"/>
                  </a:schemeClr>
                </a:gs>
                <a:gs pos="29000">
                  <a:schemeClr val="accent3">
                    <a:alpha val="0"/>
                  </a:schemeClr>
                </a:gs>
                <a:gs pos="54560">
                  <a:schemeClr val="accent1">
                    <a:lumMod val="40000"/>
                    <a:lumOff val="60000"/>
                    <a:alpha val="0"/>
                  </a:schemeClr>
                </a:gs>
                <a:gs pos="79734">
                  <a:schemeClr val="accent3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7778890" y="1898891"/>
            <a:ext cx="2478507" cy="3939261"/>
          </a:xfrm>
          <a:prstGeom prst="rect">
            <a:avLst/>
          </a:prstGeom>
          <a:solidFill>
            <a:schemeClr val="bg1"/>
          </a:solidFill>
          <a:ln w="12700" cap="flat">
            <a:gradFill>
              <a:gsLst>
                <a:gs pos="0">
                  <a:schemeClr val="accent1">
                    <a:alpha val="100000"/>
                  </a:schemeClr>
                </a:gs>
                <a:gs pos="29000">
                  <a:schemeClr val="accent3">
                    <a:alpha val="0"/>
                  </a:schemeClr>
                </a:gs>
                <a:gs pos="54560">
                  <a:schemeClr val="accent1">
                    <a:lumMod val="40000"/>
                    <a:lumOff val="60000"/>
                    <a:alpha val="0"/>
                  </a:schemeClr>
                </a:gs>
                <a:gs pos="79734">
                  <a:schemeClr val="accent3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2050884" y="3445255"/>
            <a:ext cx="2281987" cy="185280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1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创新创业促进跨学科知识融合，如智能健康手环项目涉及多领域知识，创业者需主动学习和融合。
创新创业培养个人多方面能力，如创新思维、领导力、沟通能力等，提升个人综合素质。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2093778" y="2068442"/>
            <a:ext cx="2211410" cy="1211183"/>
          </a:xfrm>
          <a:prstGeom prst="roundRect">
            <a:avLst>
              <a:gd name="adj" fmla="val 0"/>
            </a:avLst>
          </a:prstGeom>
          <a:gradFill>
            <a:gsLst>
              <a:gs pos="18000">
                <a:schemeClr val="accent1">
                  <a:lumMod val="40000"/>
                  <a:lumOff val="60000"/>
                  <a:alpha val="100000"/>
                </a:schemeClr>
              </a:gs>
              <a:gs pos="93000">
                <a:schemeClr val="accent1">
                  <a:alpha val="100000"/>
                </a:schemeClr>
              </a:gs>
            </a:gsLst>
            <a:lin ang="27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4957667" y="3479800"/>
            <a:ext cx="2281987" cy="149817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75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创业者在创新创业过程中整合资金、人力、技术等资源，提升资源整合能力。
成功的创新创业项目带来经济回报，如谷歌、阿里巴巴等企业创始人实现财富增长。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5000561" y="2068442"/>
            <a:ext cx="2211410" cy="1211183"/>
          </a:xfrm>
          <a:prstGeom prst="roundRect">
            <a:avLst>
              <a:gd name="adj" fmla="val 0"/>
            </a:avLst>
          </a:prstGeom>
          <a:gradFill>
            <a:gsLst>
              <a:gs pos="18000">
                <a:schemeClr val="accent1">
                  <a:lumMod val="40000"/>
                  <a:lumOff val="60000"/>
                  <a:alpha val="100000"/>
                </a:schemeClr>
              </a:gs>
              <a:gs pos="93000">
                <a:schemeClr val="accent1">
                  <a:alpha val="100000"/>
                </a:schemeClr>
              </a:gs>
            </a:gsLst>
            <a:lin ang="27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7877150" y="3479800"/>
            <a:ext cx="2281987" cy="149817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6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创新创业为个人实现想法和创意提供机会，带来成就感，如埃隆・马斯克通过创业实现理想追求。
成功创业者获得社会认可和尊重，提升个人声誉和地位，如社会企业家因解决社会问题受人尊敬。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7920044" y="2068442"/>
            <a:ext cx="2211410" cy="1211183"/>
          </a:xfrm>
          <a:prstGeom prst="roundRect">
            <a:avLst>
              <a:gd name="adj" fmla="val 0"/>
            </a:avLst>
          </a:prstGeom>
          <a:gradFill>
            <a:gsLst>
              <a:gs pos="18000">
                <a:schemeClr val="accent1">
                  <a:lumMod val="40000"/>
                  <a:lumOff val="60000"/>
                  <a:alpha val="100000"/>
                </a:schemeClr>
              </a:gs>
              <a:gs pos="93000">
                <a:schemeClr val="accent1">
                  <a:alpha val="100000"/>
                </a:schemeClr>
              </a:gs>
            </a:gsLst>
            <a:lin ang="2700000" scaled="0"/>
          </a:gra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2263454" y="2316814"/>
            <a:ext cx="1846659" cy="73118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知识体系与综合能力的提升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5170237" y="2316814"/>
            <a:ext cx="1846659" cy="73118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资源整合与财富创造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8089720" y="2316814"/>
            <a:ext cx="1846659" cy="73118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自我实现与社会影响力提升</a:t>
            </a:r>
            <a:endParaRPr kumimoji="1" lang="zh-CN" altLang="en-US"/>
          </a:p>
        </p:txBody>
      </p:sp>
      <p:cxnSp>
        <p:nvCxnSpPr>
          <p:cNvPr id="15" name="标题 1"/>
          <p:cNvCxnSpPr/>
          <p:nvPr>
            <p:custDataLst>
              <p:tags r:id="rId13"/>
            </p:custDataLst>
          </p:nvPr>
        </p:nvCxnSpPr>
        <p:spPr>
          <a:xfrm>
            <a:off x="2080039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cxnSp>
        <p:nvCxnSpPr>
          <p:cNvPr id="16" name="标题 1"/>
          <p:cNvCxnSpPr/>
          <p:nvPr>
            <p:custDataLst>
              <p:tags r:id="rId14"/>
            </p:custDataLst>
          </p:nvPr>
        </p:nvCxnSpPr>
        <p:spPr>
          <a:xfrm>
            <a:off x="3295716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sp>
        <p:nvSpPr>
          <p:cNvPr id="17" name="标题 1"/>
          <p:cNvSpPr txBox="1"/>
          <p:nvPr>
            <p:custDataLst>
              <p:tags r:id="rId15"/>
            </p:custDataLst>
          </p:nvPr>
        </p:nvSpPr>
        <p:spPr>
          <a:xfrm>
            <a:off x="3122416" y="5633324"/>
            <a:ext cx="138922" cy="138922"/>
          </a:xfrm>
          <a:prstGeom prst="ellipse">
            <a:avLst/>
          </a:prstGeom>
          <a:gradFill>
            <a:gsLst>
              <a:gs pos="18000">
                <a:schemeClr val="accent1">
                  <a:lumMod val="40000"/>
                  <a:lumOff val="60000"/>
                  <a:alpha val="100000"/>
                </a:schemeClr>
              </a:gs>
              <a:gs pos="93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8" name="标题 1"/>
          <p:cNvCxnSpPr/>
          <p:nvPr>
            <p:custDataLst>
              <p:tags r:id="rId16"/>
            </p:custDataLst>
          </p:nvPr>
        </p:nvCxnSpPr>
        <p:spPr>
          <a:xfrm>
            <a:off x="4986821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cxnSp>
        <p:nvCxnSpPr>
          <p:cNvPr id="19" name="标题 1"/>
          <p:cNvCxnSpPr/>
          <p:nvPr>
            <p:custDataLst>
              <p:tags r:id="rId17"/>
            </p:custDataLst>
          </p:nvPr>
        </p:nvCxnSpPr>
        <p:spPr>
          <a:xfrm>
            <a:off x="6202498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sp>
        <p:nvSpPr>
          <p:cNvPr id="20" name="标题 1"/>
          <p:cNvSpPr txBox="1"/>
          <p:nvPr>
            <p:custDataLst>
              <p:tags r:id="rId18"/>
            </p:custDataLst>
          </p:nvPr>
        </p:nvSpPr>
        <p:spPr>
          <a:xfrm>
            <a:off x="6029198" y="5633324"/>
            <a:ext cx="138922" cy="138922"/>
          </a:xfrm>
          <a:prstGeom prst="ellipse">
            <a:avLst/>
          </a:prstGeom>
          <a:gradFill>
            <a:gsLst>
              <a:gs pos="18000">
                <a:schemeClr val="accent1">
                  <a:lumMod val="40000"/>
                  <a:lumOff val="60000"/>
                  <a:alpha val="100000"/>
                </a:schemeClr>
              </a:gs>
              <a:gs pos="93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1" name="标题 1"/>
          <p:cNvCxnSpPr/>
          <p:nvPr>
            <p:custDataLst>
              <p:tags r:id="rId19"/>
            </p:custDataLst>
          </p:nvPr>
        </p:nvCxnSpPr>
        <p:spPr>
          <a:xfrm>
            <a:off x="7906304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cxnSp>
        <p:nvCxnSpPr>
          <p:cNvPr id="22" name="标题 1"/>
          <p:cNvCxnSpPr/>
          <p:nvPr>
            <p:custDataLst>
              <p:tags r:id="rId20"/>
            </p:custDataLst>
          </p:nvPr>
        </p:nvCxnSpPr>
        <p:spPr>
          <a:xfrm>
            <a:off x="9121981" y="5702785"/>
            <a:ext cx="1008000" cy="0"/>
          </a:xfrm>
          <a:prstGeom prst="line">
            <a:avLst/>
          </a:prstGeom>
          <a:noFill/>
          <a:ln w="12700" cap="sq">
            <a:gradFill>
              <a:gsLst>
                <a:gs pos="0">
                  <a:schemeClr val="accent1">
                    <a:lumMod val="60000"/>
                    <a:lumOff val="40000"/>
                    <a:alpha val="10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miter/>
          </a:ln>
        </p:spPr>
      </p:cxnSp>
      <p:sp>
        <p:nvSpPr>
          <p:cNvPr id="23" name="标题 1"/>
          <p:cNvSpPr txBox="1"/>
          <p:nvPr>
            <p:custDataLst>
              <p:tags r:id="rId21"/>
            </p:custDataLst>
          </p:nvPr>
        </p:nvSpPr>
        <p:spPr>
          <a:xfrm>
            <a:off x="8948681" y="5633324"/>
            <a:ext cx="138922" cy="138922"/>
          </a:xfrm>
          <a:prstGeom prst="ellipse">
            <a:avLst/>
          </a:prstGeom>
          <a:gradFill>
            <a:gsLst>
              <a:gs pos="18000">
                <a:schemeClr val="accent1">
                  <a:lumMod val="40000"/>
                  <a:lumOff val="60000"/>
                  <a:alpha val="100000"/>
                </a:schemeClr>
              </a:gs>
              <a:gs pos="93000">
                <a:schemeClr val="accent1">
                  <a:alpha val="100000"/>
                </a:schemeClr>
              </a:gs>
            </a:gsLst>
            <a:lin ang="2700000" scaled="0"/>
          </a:gra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创新创业对人生发展的多方面影响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标题 1"/>
          <p:cNvSpPr txBox="1"/>
          <p:nvPr/>
        </p:nvSpPr>
        <p:spPr>
          <a:xfrm>
            <a:off x="660400" y="1019810"/>
            <a:ext cx="2093595" cy="3187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60400" y="659339"/>
            <a:ext cx="1803400" cy="304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34" y="0"/>
            <a:ext cx="12189532" cy="355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94250" y="1130300"/>
            <a:ext cx="736600" cy="736600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353050" y="1592499"/>
            <a:ext cx="382351" cy="382351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0" y="6235700"/>
            <a:ext cx="3149600" cy="62230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60400" y="6570482"/>
            <a:ext cx="11531600" cy="28751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923112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02214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128436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22746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33376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43278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53908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63811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4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084343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094973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04875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115505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1254083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136037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1459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95960" y="2540574"/>
            <a:ext cx="9160256" cy="3128757"/>
          </a:xfrm>
          <a:prstGeom prst="rect">
            <a:avLst/>
          </a:prstGeom>
          <a:solidFill>
            <a:schemeClr val="bg1"/>
          </a:solidFill>
          <a:ln w="13970" cap="sq">
            <a:solidFill>
              <a:schemeClr val="tx1">
                <a:lumMod val="85000"/>
                <a:lumOff val="15000"/>
                <a:alpha val="100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0400" y="2376222"/>
            <a:ext cx="2526070" cy="8790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3066181" y="2376222"/>
            <a:ext cx="6736187" cy="879042"/>
          </a:xfrm>
          <a:prstGeom prst="rect">
            <a:avLst/>
          </a:prstGeom>
          <a:solidFill>
            <a:schemeClr val="accent1"/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7248795" y="1693164"/>
            <a:ext cx="407214" cy="39407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045150" y="2321316"/>
            <a:ext cx="2932684" cy="3027924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8749030" y="2738755"/>
            <a:ext cx="2959100" cy="297370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>
            <a:alphaModFix amt="100000"/>
          </a:blip>
          <a:srcRect l="16079" r="16079"/>
          <a:stretch>
            <a:fillRect/>
          </a:stretch>
        </p:blipFill>
        <p:spPr>
          <a:xfrm>
            <a:off x="8121524" y="2060418"/>
            <a:ext cx="3458208" cy="3398336"/>
          </a:xfrm>
          <a:prstGeom prst="rect">
            <a:avLst/>
          </a:prstGeom>
          <a:noFill/>
          <a:ln w="25400" cap="sq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9" name="标题 1"/>
          <p:cNvSpPr txBox="1"/>
          <p:nvPr/>
        </p:nvSpPr>
        <p:spPr>
          <a:xfrm>
            <a:off x="878305" y="2490538"/>
            <a:ext cx="2169588" cy="657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3987800" y="2433955"/>
            <a:ext cx="352171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9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04</a:t>
            </a: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1415415" y="3716020"/>
            <a:ext cx="6814185" cy="1305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  <a:sym typeface="+mn-ea"/>
              </a:rPr>
              <a:t>大学的创新创业教育</a:t>
            </a:r>
            <a:endParaRPr kumimoji="1" lang="en-US" altLang="zh-CN" sz="4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335915" y="1019810"/>
            <a:ext cx="2458720" cy="263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而不是填满容器</a:t>
            </a:r>
            <a:endParaRPr kumimoji="1" lang="zh-CN" altLang="en-US" sz="1800">
              <a:ln w="12700">
                <a:noFill/>
              </a:ln>
              <a:solidFill>
                <a:srgbClr val="A6BF25">
                  <a:alpha val="100000"/>
                </a:srgbClr>
              </a:solidFill>
              <a:latin typeface="汉仪综艺体简" panose="02010600000101010101" charset="-122"/>
              <a:ea typeface="汉仪综艺体简" panose="02010600000101010101" charset="-122"/>
              <a:cs typeface="Source Han Serif SC Bold" panose="02020700000000000000" charset="-122"/>
            </a:endParaRPr>
          </a:p>
        </p:txBody>
      </p:sp>
      <p:sp>
        <p:nvSpPr>
          <p:cNvPr id="43" name="标题 1"/>
          <p:cNvSpPr txBox="1"/>
          <p:nvPr/>
        </p:nvSpPr>
        <p:spPr>
          <a:xfrm>
            <a:off x="690034" y="668336"/>
            <a:ext cx="1744133" cy="2836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教育是点燃激情</a:t>
            </a:r>
            <a:endParaRPr kumimoji="1" lang="zh-CN" altLang="en-US"/>
          </a:p>
        </p:txBody>
      </p:sp>
      <p:sp>
        <p:nvSpPr>
          <p:cNvPr id="47" name="标题 1"/>
          <p:cNvSpPr txBox="1"/>
          <p:nvPr/>
        </p:nvSpPr>
        <p:spPr>
          <a:xfrm>
            <a:off x="10920730" y="1124585"/>
            <a:ext cx="407035" cy="37401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438974" y="2354178"/>
            <a:ext cx="428004" cy="36896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254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832442" y="2354178"/>
            <a:ext cx="428004" cy="368969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25400" cap="sq">
            <a:solidFill>
              <a:schemeClr val="accent1">
                <a:lumMod val="40000"/>
                <a:lumOff val="60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66749" y="2586789"/>
            <a:ext cx="10858500" cy="1684421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050456" y="2339808"/>
            <a:ext cx="4689870" cy="28922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240030" y="3428999"/>
            <a:ext cx="4310722" cy="16844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创新创业教育旨在培养具有创新精神、意识和能力的高素质创新型人才，融入高校育人全过程。
创新教育激发学生好奇心和探索精神，培养批判性思维；创业教育培养创业意识、技能和综合素质。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1240027" y="2610852"/>
            <a:ext cx="4310722" cy="7235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创新创业教育的定义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656988" y="2339808"/>
            <a:ext cx="4689870" cy="28922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846562" y="3428999"/>
            <a:ext cx="4310722" cy="16844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培养学生的创新精神和创业能力，使其具备在创业中寻找机会、利用资源、合作管理等能力。
创业教育不仅为催生就业岗位，更是对学生进行综合素质培养，培育创新创业型人才。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846562" y="2610852"/>
            <a:ext cx="4310722" cy="7235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创新创业教育的目标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创新创业教育的内涵与目标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7774" y="1496688"/>
            <a:ext cx="648001" cy="648000"/>
          </a:xfrm>
          <a:prstGeom prst="roundRect">
            <a:avLst/>
          </a:prstGeom>
          <a:gradFill>
            <a:gsLst>
              <a:gs pos="6000">
                <a:schemeClr val="accent2">
                  <a:lumMod val="40000"/>
                  <a:lumOff val="6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190500" dist="101600" dir="2700000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7774" y="3793172"/>
            <a:ext cx="648001" cy="648000"/>
          </a:xfrm>
          <a:prstGeom prst="roundRect">
            <a:avLst/>
          </a:prstGeom>
          <a:gradFill>
            <a:gsLst>
              <a:gs pos="6000">
                <a:schemeClr val="accent2">
                  <a:lumMod val="40000"/>
                  <a:lumOff val="60000"/>
                  <a:alpha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190500" dist="101600" dir="2700000" algn="tl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520841" y="1512589"/>
            <a:ext cx="648001" cy="648000"/>
          </a:xfrm>
          <a:prstGeom prst="roundRect">
            <a:avLst/>
          </a:prstGeom>
          <a:gradFill>
            <a:gsLst>
              <a:gs pos="6000">
                <a:schemeClr val="accent1">
                  <a:lumMod val="40000"/>
                  <a:lumOff val="60000"/>
                  <a:alpha val="100000"/>
                </a:schemeClr>
              </a:gs>
              <a:gs pos="100000">
                <a:schemeClr val="accent3">
                  <a:lumMod val="75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190500" dist="1016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520840" y="3793172"/>
            <a:ext cx="648001" cy="648000"/>
          </a:xfrm>
          <a:prstGeom prst="roundRect">
            <a:avLst/>
          </a:prstGeom>
          <a:gradFill>
            <a:gsLst>
              <a:gs pos="6000">
                <a:schemeClr val="accent1">
                  <a:lumMod val="40000"/>
                  <a:lumOff val="60000"/>
                  <a:alpha val="100000"/>
                </a:schemeClr>
              </a:gs>
              <a:gs pos="100000">
                <a:schemeClr val="accent3">
                  <a:lumMod val="75000"/>
                  <a:alpha val="100000"/>
                </a:schemeClr>
              </a:gs>
            </a:gsLst>
            <a:lin ang="2700000" scaled="0"/>
          </a:gradFill>
          <a:ln cap="sq">
            <a:noFill/>
            <a:prstDash val="solid"/>
            <a:miter/>
          </a:ln>
          <a:effectLst>
            <a:outerShdw blurRad="190500" dist="101600" dir="270000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1489833" y="2059652"/>
            <a:ext cx="4176000" cy="14966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马克思主义关于人的全面发展学说强调全面开发潜能，培养创新思维方式，为大学生创业教育提供指导思想。
创业教育注重提高学生的学习力、创造力等，使其在实践中获得新知识，完成个人价值体现。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489833" y="1411652"/>
            <a:ext cx="4176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人的全面发展学说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343140" y="4356100"/>
            <a:ext cx="4375150" cy="149669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1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舒尔茨的人力资本理论认为人力资本是人所学知识、技能的总和，教育是构建人力资本的过程，对经济增长至关重要。
霍兰德的人职匹配理论强调个体根据个性特征找到合适职业，创业教育应培养与社会需求相匹配的创业人才。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342900" y="3708136"/>
            <a:ext cx="4176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人力资本理论与人职匹配理论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489833" y="4356138"/>
            <a:ext cx="4176000" cy="14966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个性发展理论强调尊重学生个性，营造和谐教育环境，促进个体素质和谐发展。
创业教育应根据学生差异因材施教，激发学生对创业课程的兴趣，实现寓教于乐。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489833" y="3708138"/>
            <a:ext cx="4176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个性发展理论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7342900" y="2075554"/>
            <a:ext cx="4176000" cy="14966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熊彼特的创新理论将创新定义为生产系统中引入新方式，涵盖开发新市场、引进新技术等。
蒂蒙斯的创业理论认为商业机会、创业团队和资源是创业成功的关键，强调创业的动态过程。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7342900" y="1427553"/>
            <a:ext cx="4176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创新理论与创业理论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43748" y="1698247"/>
            <a:ext cx="296053" cy="244877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43748" y="3969147"/>
            <a:ext cx="296053" cy="296053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6696814" y="1699652"/>
            <a:ext cx="296053" cy="273869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715224" y="3969145"/>
            <a:ext cx="259233" cy="296053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创新创业教育的理论依据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>
            <a:off x="-1" y="3191527"/>
            <a:ext cx="12192000" cy="3666473"/>
          </a:xfrm>
          <a:custGeom>
            <a:avLst/>
            <a:gdLst>
              <a:gd name="connsiteX0" fmla="*/ 0 w 12192000"/>
              <a:gd name="connsiteY0" fmla="*/ 3666470 h 3666473"/>
              <a:gd name="connsiteX1" fmla="*/ 0 w 12192000"/>
              <a:gd name="connsiteY1" fmla="*/ 1091228 h 3666473"/>
              <a:gd name="connsiteX2" fmla="*/ 1175317 w 12192000"/>
              <a:gd name="connsiteY2" fmla="*/ 0 h 3666473"/>
              <a:gd name="connsiteX3" fmla="*/ 3949008 w 12192000"/>
              <a:gd name="connsiteY3" fmla="*/ 0 h 3666473"/>
              <a:gd name="connsiteX4" fmla="*/ 12192000 w 12192000"/>
              <a:gd name="connsiteY4" fmla="*/ 3666473 h 3666473"/>
              <a:gd name="connsiteX5" fmla="*/ 8242987 w 12192000"/>
              <a:gd name="connsiteY5" fmla="*/ 0 h 3666473"/>
              <a:gd name="connsiteX6" fmla="*/ 11016680 w 12192000"/>
              <a:gd name="connsiteY6" fmla="*/ 0 h 3666473"/>
              <a:gd name="connsiteX7" fmla="*/ 12192000 w 12192000"/>
              <a:gd name="connsiteY7" fmla="*/ 1091230 h 3666473"/>
            </a:gdLst>
            <a:ahLst/>
            <a:cxnLst/>
            <a:rect l="l" t="t" r="r" b="b"/>
            <a:pathLst>
              <a:path w="12192000" h="3666473">
                <a:moveTo>
                  <a:pt x="0" y="3666470"/>
                </a:moveTo>
                <a:lnTo>
                  <a:pt x="0" y="1091228"/>
                </a:lnTo>
                <a:lnTo>
                  <a:pt x="1175317" y="0"/>
                </a:lnTo>
                <a:lnTo>
                  <a:pt x="3949008" y="0"/>
                </a:lnTo>
                <a:close/>
                <a:moveTo>
                  <a:pt x="12192000" y="3666473"/>
                </a:moveTo>
                <a:lnTo>
                  <a:pt x="8242987" y="0"/>
                </a:lnTo>
                <a:lnTo>
                  <a:pt x="11016680" y="0"/>
                </a:lnTo>
                <a:lnTo>
                  <a:pt x="12192000" y="109123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1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10428" y="1611450"/>
            <a:ext cx="4689288" cy="4072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361929" y="1463597"/>
            <a:ext cx="4689288" cy="407231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538234" y="1592410"/>
            <a:ext cx="4336678" cy="527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国内创新创业教育的发展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538234" y="2077556"/>
            <a:ext cx="4336678" cy="33041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我国高校创新创业教育始于清华大学的创业计划大赛，随后教育部推动相关教育改革，举办各类创新创业大赛。
南京财经大学等高校积极探索创新创业教育模式，通过产教融合、以研促教等方式，培养具有创新能力和创业精神的人才。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404761" y="1328677"/>
            <a:ext cx="722565" cy="1496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443626" y="1130300"/>
            <a:ext cx="644834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64675" y="1611450"/>
            <a:ext cx="4689288" cy="4072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216176" y="1463597"/>
            <a:ext cx="4689288" cy="407231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392481" y="1592410"/>
            <a:ext cx="4336678" cy="527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国外创新创业教育的发展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392481" y="2077556"/>
            <a:ext cx="4336678" cy="33041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美国是创新创业教育的发源地，哈佛商学院最早开设创业课程，目前几乎所有大学都开设相关课程，形成成熟教育模式。
斯坦福大学和麻省理工学院的创新创业教育实践项目丰富，课程与实践紧密结合，培养出众多创新创业型人才。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259008" y="1328677"/>
            <a:ext cx="722565" cy="1496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297873" y="1130300"/>
            <a:ext cx="644834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国内外创新创业教育的发展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标题 1"/>
          <p:cNvSpPr txBox="1"/>
          <p:nvPr/>
        </p:nvSpPr>
        <p:spPr>
          <a:xfrm>
            <a:off x="660400" y="1019810"/>
            <a:ext cx="2093595" cy="3187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60400" y="659339"/>
            <a:ext cx="1803400" cy="304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34" y="0"/>
            <a:ext cx="12189532" cy="355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94250" y="1130300"/>
            <a:ext cx="736600" cy="736600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353050" y="1592499"/>
            <a:ext cx="382351" cy="382351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0" y="6235700"/>
            <a:ext cx="3149600" cy="62230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60400" y="6570482"/>
            <a:ext cx="11531600" cy="28751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923112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02214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128436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22746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33376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43278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53908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63811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4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084343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094973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04875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115505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1254083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136037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1459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95960" y="2540574"/>
            <a:ext cx="9160256" cy="3128757"/>
          </a:xfrm>
          <a:prstGeom prst="rect">
            <a:avLst/>
          </a:prstGeom>
          <a:solidFill>
            <a:schemeClr val="bg1"/>
          </a:solidFill>
          <a:ln w="13970" cap="sq">
            <a:solidFill>
              <a:schemeClr val="tx1">
                <a:lumMod val="85000"/>
                <a:lumOff val="15000"/>
                <a:alpha val="100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0400" y="2376222"/>
            <a:ext cx="2526070" cy="8790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3066181" y="2376222"/>
            <a:ext cx="6736187" cy="879042"/>
          </a:xfrm>
          <a:prstGeom prst="rect">
            <a:avLst/>
          </a:prstGeom>
          <a:solidFill>
            <a:schemeClr val="accent1"/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7248795" y="1693164"/>
            <a:ext cx="407214" cy="39407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045150" y="2321316"/>
            <a:ext cx="2932684" cy="3027924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8749030" y="2738755"/>
            <a:ext cx="2959100" cy="297370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>
            <a:alphaModFix amt="100000"/>
          </a:blip>
          <a:srcRect l="16079" r="16079"/>
          <a:stretch>
            <a:fillRect/>
          </a:stretch>
        </p:blipFill>
        <p:spPr>
          <a:xfrm>
            <a:off x="8121524" y="2060418"/>
            <a:ext cx="3458208" cy="3398336"/>
          </a:xfrm>
          <a:prstGeom prst="rect">
            <a:avLst/>
          </a:prstGeom>
          <a:noFill/>
          <a:ln w="25400" cap="sq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9" name="标题 1"/>
          <p:cNvSpPr txBox="1"/>
          <p:nvPr/>
        </p:nvSpPr>
        <p:spPr>
          <a:xfrm>
            <a:off x="878305" y="2490538"/>
            <a:ext cx="2169588" cy="657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3987800" y="2433955"/>
            <a:ext cx="352171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9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05</a:t>
            </a: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1415415" y="3716020"/>
            <a:ext cx="5555615" cy="13055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  <a:sym typeface="+mn-ea"/>
              </a:rPr>
              <a:t>案例</a:t>
            </a:r>
            <a:r>
              <a:rPr kumimoji="1" lang="zh-CN" altLang="en-US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  <a:sym typeface="+mn-ea"/>
              </a:rPr>
              <a:t>：</a:t>
            </a: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  <a:sym typeface="+mn-ea"/>
              </a:rPr>
              <a:t>创意、创新与创业的协同发展</a:t>
            </a:r>
            <a:endParaRPr kumimoji="1" lang="en-US" altLang="zh-CN" sz="4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335915" y="1019810"/>
            <a:ext cx="2458720" cy="263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而不是填满容器</a:t>
            </a:r>
            <a:endParaRPr kumimoji="1" lang="zh-CN" altLang="en-US" sz="1800">
              <a:ln w="12700">
                <a:noFill/>
              </a:ln>
              <a:solidFill>
                <a:srgbClr val="A6BF25">
                  <a:alpha val="100000"/>
                </a:srgbClr>
              </a:solidFill>
              <a:latin typeface="汉仪综艺体简" panose="02010600000101010101" charset="-122"/>
              <a:ea typeface="汉仪综艺体简" panose="02010600000101010101" charset="-122"/>
              <a:cs typeface="Source Han Serif SC Bold" panose="02020700000000000000" charset="-122"/>
            </a:endParaRPr>
          </a:p>
        </p:txBody>
      </p:sp>
      <p:sp>
        <p:nvSpPr>
          <p:cNvPr id="43" name="标题 1"/>
          <p:cNvSpPr txBox="1"/>
          <p:nvPr/>
        </p:nvSpPr>
        <p:spPr>
          <a:xfrm>
            <a:off x="690034" y="668336"/>
            <a:ext cx="1744133" cy="2836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教育是点燃激情</a:t>
            </a:r>
            <a:endParaRPr kumimoji="1" lang="zh-CN" altLang="en-US"/>
          </a:p>
        </p:txBody>
      </p:sp>
      <p:sp>
        <p:nvSpPr>
          <p:cNvPr id="47" name="标题 1"/>
          <p:cNvSpPr txBox="1"/>
          <p:nvPr/>
        </p:nvSpPr>
        <p:spPr>
          <a:xfrm>
            <a:off x="10920730" y="1124585"/>
            <a:ext cx="407035" cy="37401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-425651" y="1495791"/>
            <a:ext cx="7353672" cy="82296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1"/>
            </p:custDataLst>
          </p:nvPr>
        </p:nvSpPr>
        <p:spPr>
          <a:xfrm rot="16200000">
            <a:off x="4558810" y="2361529"/>
            <a:ext cx="3074378" cy="3480166"/>
          </a:xfrm>
          <a:prstGeom prst="rect">
            <a:avLst/>
          </a:prstGeom>
          <a:solidFill>
            <a:schemeClr val="bg1">
              <a:lumMod val="95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2"/>
            </p:custDataLst>
          </p:nvPr>
        </p:nvSpPr>
        <p:spPr>
          <a:xfrm>
            <a:off x="4638079" y="4024424"/>
            <a:ext cx="2979341" cy="1558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8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大疆在飞控系统、影像技术和智能飞行功能等方面取得创新成果，使无人机操作简单、拍摄质量高、智能化程度高。
其技术创新包括高精度传感器和算法的飞控系统、高分辨率相机与云台技术结合的影像系统等。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3"/>
            </p:custDataLst>
          </p:nvPr>
        </p:nvSpPr>
        <p:spPr>
          <a:xfrm>
            <a:off x="5900157" y="2947712"/>
            <a:ext cx="391685" cy="447317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ahLst/>
            <a:cxnLst/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4"/>
            </p:custDataLst>
          </p:nvPr>
        </p:nvSpPr>
        <p:spPr>
          <a:xfrm>
            <a:off x="890553" y="4024424"/>
            <a:ext cx="3018508" cy="15195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8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大疆创始人汪滔对航模兴趣浓厚，发现市场上的航模飞行器存在局限性，萌发创造易用、稳定飞行平台的创意。
21世纪初，消费市场对新兴科技产品需求增长，航拍设备市场空白为汪滔的创意提供机遇。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5"/>
            </p:custDataLst>
          </p:nvPr>
        </p:nvSpPr>
        <p:spPr>
          <a:xfrm>
            <a:off x="8308873" y="3956479"/>
            <a:ext cx="3004741" cy="15534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7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大疆通过创业活动，建立生产、销售和服务体系，将创新成果推向市场，实现商业价值。
面对市场竞争，大疆不断进行技术迭代和产品升级，保持领先地位，巩固全球无人机市场领导地位。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6"/>
            </p:custDataLst>
          </p:nvPr>
        </p:nvSpPr>
        <p:spPr>
          <a:xfrm>
            <a:off x="2117802" y="2947712"/>
            <a:ext cx="430180" cy="447317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ahLst/>
            <a:cxnLst/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7"/>
            </p:custDataLst>
          </p:nvPr>
        </p:nvSpPr>
        <p:spPr>
          <a:xfrm>
            <a:off x="9568535" y="2986373"/>
            <a:ext cx="447317" cy="369994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ahLst/>
            <a:cxnLst/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38090" tIns="38090" rIns="38090" bIns="3809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8"/>
            </p:custDataLst>
          </p:nvPr>
        </p:nvSpPr>
        <p:spPr>
          <a:xfrm>
            <a:off x="890553" y="3491024"/>
            <a:ext cx="3018508" cy="465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创意的萌发与市场机遇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9"/>
            </p:custDataLst>
          </p:nvPr>
        </p:nvSpPr>
        <p:spPr>
          <a:xfrm>
            <a:off x="4611653" y="3491024"/>
            <a:ext cx="3018508" cy="465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创新的实现与突破</a:t>
            </a: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0"/>
            </p:custDataLst>
          </p:nvPr>
        </p:nvSpPr>
        <p:spPr>
          <a:xfrm>
            <a:off x="8281953" y="3491024"/>
            <a:ext cx="3018508" cy="4654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创业的实践与成功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大疆创新科技有限公司的发展历程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42686" y="558800"/>
            <a:ext cx="11306628" cy="5740400"/>
          </a:xfrm>
          <a:prstGeom prst="rect">
            <a:avLst/>
          </a:prstGeom>
          <a:solidFill>
            <a:schemeClr val="bg1"/>
          </a:solidFill>
          <a:ln w="12700" cap="flat">
            <a:noFill/>
            <a:miter/>
          </a:ln>
          <a:effectLst>
            <a:outerShdw blurRad="317500" sx="102000" sy="102000" algn="ctr" rotWithShape="0">
              <a:srgbClr val="000000">
                <a:alpha val="15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6200000">
            <a:off x="898688" y="656944"/>
            <a:ext cx="45719" cy="476794"/>
          </a:xfrm>
          <a:custGeom>
            <a:avLst/>
            <a:gdLst>
              <a:gd name="connsiteX0" fmla="*/ 16555 w 32718"/>
              <a:gd name="connsiteY0" fmla="*/ 21907 h 470768"/>
              <a:gd name="connsiteX1" fmla="*/ 16555 w 32718"/>
              <a:gd name="connsiteY1" fmla="*/ 449331 h 470768"/>
            </a:gdLst>
            <a:ahLst/>
            <a:cxnLst/>
            <a:rect l="l" t="t" r="r" b="b"/>
            <a:pathLst>
              <a:path w="32718" h="470768">
                <a:moveTo>
                  <a:pt x="16555" y="21907"/>
                </a:moveTo>
                <a:lnTo>
                  <a:pt x="16555" y="449331"/>
                </a:lnTo>
              </a:path>
            </a:pathLst>
          </a:custGeom>
          <a:noFill/>
          <a:ln w="2540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>
            <a:off x="1125925" y="855410"/>
            <a:ext cx="146698" cy="194126"/>
          </a:xfrm>
          <a:custGeom>
            <a:avLst/>
            <a:gdLst>
              <a:gd name="connsiteX0" fmla="*/ 16555 w 109676"/>
              <a:gd name="connsiteY0" fmla="*/ 21907 h 145133"/>
              <a:gd name="connsiteX1" fmla="*/ 93444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16555" y="21907"/>
                </a:moveTo>
                <a:cubicBezTo>
                  <a:pt x="59020" y="21907"/>
                  <a:pt x="93444" y="67460"/>
                  <a:pt x="93444" y="123653"/>
                </a:cubicBezTo>
              </a:path>
            </a:pathLst>
          </a:custGeom>
          <a:noFill/>
          <a:ln w="2540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6200000">
            <a:off x="1125925" y="741146"/>
            <a:ext cx="146698" cy="194126"/>
          </a:xfrm>
          <a:custGeom>
            <a:avLst/>
            <a:gdLst>
              <a:gd name="connsiteX0" fmla="*/ 93444 w 109676"/>
              <a:gd name="connsiteY0" fmla="*/ 21907 h 145133"/>
              <a:gd name="connsiteX1" fmla="*/ 16555 w 109676"/>
              <a:gd name="connsiteY1" fmla="*/ 123653 h 145133"/>
            </a:gdLst>
            <a:ahLst/>
            <a:cxnLst/>
            <a:rect l="l" t="t" r="r" b="b"/>
            <a:pathLst>
              <a:path w="109676" h="145133">
                <a:moveTo>
                  <a:pt x="93444" y="21907"/>
                </a:moveTo>
                <a:cubicBezTo>
                  <a:pt x="50979" y="21907"/>
                  <a:pt x="16555" y="67460"/>
                  <a:pt x="16555" y="123653"/>
                </a:cubicBezTo>
              </a:path>
            </a:pathLst>
          </a:custGeom>
          <a:noFill/>
          <a:ln w="25400" cap="flat">
            <a:solidFill>
              <a:schemeClr val="tx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5253990" y="2027555"/>
            <a:ext cx="2484755" cy="7004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99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创意、创新与创业的关系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flipH="1">
            <a:off x="5357050" y="1243786"/>
            <a:ext cx="655616" cy="655616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5429081" y="1349578"/>
            <a:ext cx="511555" cy="4440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243929" y="2027356"/>
            <a:ext cx="2900321" cy="7001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99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数字经济时代的创意、创新与创业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flipH="1">
            <a:off x="8346875" y="1243786"/>
            <a:ext cx="655616" cy="655616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418906" y="1349578"/>
            <a:ext cx="511555" cy="4440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254104" y="3575050"/>
            <a:ext cx="2900321" cy="7001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创新创业与人生发展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flipH="1">
            <a:off x="5357050" y="2791480"/>
            <a:ext cx="655616" cy="655616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5429081" y="2897272"/>
            <a:ext cx="511555" cy="4440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03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8243929" y="3575050"/>
            <a:ext cx="2900321" cy="70014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大学的创新创业教育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flipH="1">
            <a:off x="8346875" y="2791480"/>
            <a:ext cx="655616" cy="655616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8418906" y="2897272"/>
            <a:ext cx="511555" cy="4440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04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585443" y="1912868"/>
            <a:ext cx="2139552" cy="2888472"/>
          </a:xfrm>
          <a:prstGeom prst="rect">
            <a:avLst/>
          </a:prstGeom>
          <a:solidFill>
            <a:schemeClr val="accent1"/>
          </a:solidFill>
          <a:ln w="19050" cap="flat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361872" y="2134884"/>
            <a:ext cx="2139552" cy="2888472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2045400" y="2285001"/>
            <a:ext cx="1240784" cy="2620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6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目录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5253990" y="5122545"/>
            <a:ext cx="2484120" cy="70040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20000"/>
              </a:lnSpc>
            </a:pPr>
            <a:r>
              <a:rPr kumimoji="1" lang="en-US" altLang="zh-CN" sz="199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创意、创新与创业的协同发展案例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flipH="1">
            <a:off x="5357050" y="4339174"/>
            <a:ext cx="655616" cy="655616"/>
          </a:xfrm>
          <a:prstGeom prst="ellipse">
            <a:avLst/>
          </a:prstGeom>
          <a:solidFill>
            <a:schemeClr val="accent1"/>
          </a:solidFill>
          <a:ln w="9525" cap="flat">
            <a:noFill/>
            <a:miter/>
          </a:ln>
          <a:effectLst>
            <a:outerShdw blurRad="254000" dist="190500" dir="2700000" sx="103000" sy="103000" algn="t" rotWithShape="0">
              <a:schemeClr val="tx1"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5429081" y="4444966"/>
            <a:ext cx="511555" cy="4440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 panose="00020600040101010101" charset="-122"/>
                <a:ea typeface="OPPOSans R" panose="00020600040101010101" charset="-122"/>
                <a:cs typeface="OPPOSans R" panose="00020600040101010101" charset="-122"/>
              </a:rPr>
              <a:t>05</a:t>
            </a:r>
            <a:endParaRPr kumimoji="1"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660400" y="3414181"/>
            <a:ext cx="2931512" cy="17325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创意为大疆的创新活动指明方向，使其研发团队聚焦关键领域进行创新研发，实现创意价值。
创意孕育创业机遇，汪滔的创意促使他创立大疆，将潜在需求转化为商业产品。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60400" y="2807791"/>
            <a:ext cx="2931512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创意驱动创新与创业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0401" y="2442677"/>
            <a:ext cx="291103" cy="281711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3950757" y="2116183"/>
            <a:ext cx="314291" cy="3048000"/>
          </a:xfrm>
          <a:custGeom>
            <a:avLst/>
            <a:gdLst>
              <a:gd name="connsiteX0" fmla="*/ 56606 w 314291"/>
              <a:gd name="connsiteY0" fmla="*/ 0 h 3048000"/>
              <a:gd name="connsiteX1" fmla="*/ 113212 w 314291"/>
              <a:gd name="connsiteY1" fmla="*/ 56606 h 3048000"/>
              <a:gd name="connsiteX2" fmla="*/ 113212 w 314291"/>
              <a:gd name="connsiteY2" fmla="*/ 1247565 h 3048000"/>
              <a:gd name="connsiteX3" fmla="*/ 133816 w 314291"/>
              <a:gd name="connsiteY3" fmla="*/ 1251725 h 3048000"/>
              <a:gd name="connsiteX4" fmla="*/ 314291 w 314291"/>
              <a:gd name="connsiteY4" fmla="*/ 1523999 h 3048000"/>
              <a:gd name="connsiteX5" fmla="*/ 133816 w 314291"/>
              <a:gd name="connsiteY5" fmla="*/ 1796274 h 3048000"/>
              <a:gd name="connsiteX6" fmla="*/ 113212 w 314291"/>
              <a:gd name="connsiteY6" fmla="*/ 1800434 h 3048000"/>
              <a:gd name="connsiteX7" fmla="*/ 113212 w 314291"/>
              <a:gd name="connsiteY7" fmla="*/ 2991394 h 3048000"/>
              <a:gd name="connsiteX8" fmla="*/ 56606 w 314291"/>
              <a:gd name="connsiteY8" fmla="*/ 3048000 h 3048000"/>
              <a:gd name="connsiteX9" fmla="*/ 0 w 314291"/>
              <a:gd name="connsiteY9" fmla="*/ 2991394 h 3048000"/>
              <a:gd name="connsiteX10" fmla="*/ 0 w 314291"/>
              <a:gd name="connsiteY10" fmla="*/ 56606 h 3048000"/>
              <a:gd name="connsiteX11" fmla="*/ 56606 w 314291"/>
              <a:gd name="connsiteY11" fmla="*/ 0 h 3048000"/>
            </a:gdLst>
            <a:ahLst/>
            <a:cxnLst/>
            <a:rect l="l" t="t" r="r" b="b"/>
            <a:pathLst>
              <a:path w="314291" h="3048000">
                <a:moveTo>
                  <a:pt x="56606" y="0"/>
                </a:moveTo>
                <a:cubicBezTo>
                  <a:pt x="87869" y="0"/>
                  <a:pt x="113212" y="25343"/>
                  <a:pt x="113212" y="56606"/>
                </a:cubicBezTo>
                <a:lnTo>
                  <a:pt x="113212" y="1247565"/>
                </a:lnTo>
                <a:lnTo>
                  <a:pt x="133816" y="1251725"/>
                </a:lnTo>
                <a:cubicBezTo>
                  <a:pt x="239873" y="1296584"/>
                  <a:pt x="314291" y="1401602"/>
                  <a:pt x="314291" y="1523999"/>
                </a:cubicBezTo>
                <a:cubicBezTo>
                  <a:pt x="314291" y="1646399"/>
                  <a:pt x="239873" y="1751416"/>
                  <a:pt x="133816" y="1796274"/>
                </a:cubicBezTo>
                <a:lnTo>
                  <a:pt x="113212" y="1800434"/>
                </a:lnTo>
                <a:lnTo>
                  <a:pt x="113212" y="2991394"/>
                </a:lnTo>
                <a:cubicBezTo>
                  <a:pt x="113212" y="3022657"/>
                  <a:pt x="87869" y="3048000"/>
                  <a:pt x="56606" y="3048000"/>
                </a:cubicBezTo>
                <a:cubicBezTo>
                  <a:pt x="25343" y="3048000"/>
                  <a:pt x="0" y="3022657"/>
                  <a:pt x="0" y="2991394"/>
                </a:cubicBezTo>
                <a:lnTo>
                  <a:pt x="0" y="56606"/>
                </a:lnTo>
                <a:cubicBezTo>
                  <a:pt x="0" y="25343"/>
                  <a:pt x="25343" y="0"/>
                  <a:pt x="56606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4623894" y="3414181"/>
            <a:ext cx="2931512" cy="17325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创新实现创意价值，将创意转化为具有市场价值的产品和服务，如大疆的飞控系统和影像技术创新。
创新为创业注入竞争力，使大疆在市场竞争中脱颖而出，保持领先地位。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623894" y="2807791"/>
            <a:ext cx="2931512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创新连接创意与创业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4623895" y="2451574"/>
            <a:ext cx="291103" cy="263918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ahLst/>
            <a:cxnLst/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7914252" y="2116183"/>
            <a:ext cx="314291" cy="3048000"/>
          </a:xfrm>
          <a:custGeom>
            <a:avLst/>
            <a:gdLst>
              <a:gd name="connsiteX0" fmla="*/ 56606 w 314291"/>
              <a:gd name="connsiteY0" fmla="*/ 0 h 3048000"/>
              <a:gd name="connsiteX1" fmla="*/ 113212 w 314291"/>
              <a:gd name="connsiteY1" fmla="*/ 56606 h 3048000"/>
              <a:gd name="connsiteX2" fmla="*/ 113212 w 314291"/>
              <a:gd name="connsiteY2" fmla="*/ 1247565 h 3048000"/>
              <a:gd name="connsiteX3" fmla="*/ 133816 w 314291"/>
              <a:gd name="connsiteY3" fmla="*/ 1251725 h 3048000"/>
              <a:gd name="connsiteX4" fmla="*/ 314291 w 314291"/>
              <a:gd name="connsiteY4" fmla="*/ 1523999 h 3048000"/>
              <a:gd name="connsiteX5" fmla="*/ 133816 w 314291"/>
              <a:gd name="connsiteY5" fmla="*/ 1796274 h 3048000"/>
              <a:gd name="connsiteX6" fmla="*/ 113212 w 314291"/>
              <a:gd name="connsiteY6" fmla="*/ 1800434 h 3048000"/>
              <a:gd name="connsiteX7" fmla="*/ 113212 w 314291"/>
              <a:gd name="connsiteY7" fmla="*/ 2991394 h 3048000"/>
              <a:gd name="connsiteX8" fmla="*/ 56606 w 314291"/>
              <a:gd name="connsiteY8" fmla="*/ 3048000 h 3048000"/>
              <a:gd name="connsiteX9" fmla="*/ 0 w 314291"/>
              <a:gd name="connsiteY9" fmla="*/ 2991394 h 3048000"/>
              <a:gd name="connsiteX10" fmla="*/ 0 w 314291"/>
              <a:gd name="connsiteY10" fmla="*/ 56606 h 3048000"/>
              <a:gd name="connsiteX11" fmla="*/ 56606 w 314291"/>
              <a:gd name="connsiteY11" fmla="*/ 0 h 3048000"/>
            </a:gdLst>
            <a:ahLst/>
            <a:cxnLst/>
            <a:rect l="l" t="t" r="r" b="b"/>
            <a:pathLst>
              <a:path w="314291" h="3048000">
                <a:moveTo>
                  <a:pt x="56606" y="0"/>
                </a:moveTo>
                <a:cubicBezTo>
                  <a:pt x="87869" y="0"/>
                  <a:pt x="113212" y="25343"/>
                  <a:pt x="113212" y="56606"/>
                </a:cubicBezTo>
                <a:lnTo>
                  <a:pt x="113212" y="1247565"/>
                </a:lnTo>
                <a:lnTo>
                  <a:pt x="133816" y="1251725"/>
                </a:lnTo>
                <a:cubicBezTo>
                  <a:pt x="239873" y="1296584"/>
                  <a:pt x="314291" y="1401602"/>
                  <a:pt x="314291" y="1523999"/>
                </a:cubicBezTo>
                <a:cubicBezTo>
                  <a:pt x="314291" y="1646399"/>
                  <a:pt x="239873" y="1751416"/>
                  <a:pt x="133816" y="1796274"/>
                </a:cubicBezTo>
                <a:lnTo>
                  <a:pt x="113212" y="1800434"/>
                </a:lnTo>
                <a:lnTo>
                  <a:pt x="113212" y="2991394"/>
                </a:lnTo>
                <a:cubicBezTo>
                  <a:pt x="113212" y="3022657"/>
                  <a:pt x="87869" y="3048000"/>
                  <a:pt x="56606" y="3048000"/>
                </a:cubicBezTo>
                <a:cubicBezTo>
                  <a:pt x="25343" y="3048000"/>
                  <a:pt x="0" y="3022657"/>
                  <a:pt x="0" y="2991394"/>
                </a:cubicBezTo>
                <a:lnTo>
                  <a:pt x="0" y="56606"/>
                </a:lnTo>
                <a:cubicBezTo>
                  <a:pt x="0" y="25343"/>
                  <a:pt x="25343" y="0"/>
                  <a:pt x="56606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8587388" y="3414181"/>
            <a:ext cx="2931512" cy="17325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4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创业推动创意和创新走向市场，通过生产、销售和服务体系实现其经济价值。
创业促进创意和创新的持续循环发展，根据市场反馈和竞争压力，不断调整和优化创意，推动创新。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587388" y="2807791"/>
            <a:ext cx="2931512" cy="5515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创业实现创意与创新的价值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587389" y="2448888"/>
            <a:ext cx="291103" cy="269290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ahLst/>
            <a:cxnLst/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创意、创新与创业的协同关系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1234" y="0"/>
            <a:ext cx="12189532" cy="355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1371124" y="4842069"/>
            <a:ext cx="1215443" cy="335280"/>
          </a:xfrm>
          <a:prstGeom prst="rect">
            <a:avLst/>
          </a:prstGeom>
          <a:solidFill>
            <a:schemeClr val="bg1"/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638892" y="1541780"/>
            <a:ext cx="4880008" cy="479552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145197" y="1338580"/>
            <a:ext cx="4880008" cy="479552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alphaModFix amt="100000"/>
          </a:blip>
          <a:srcRect l="16079" r="16079"/>
          <a:stretch>
            <a:fillRect/>
          </a:stretch>
        </p:blipFill>
        <p:spPr>
          <a:xfrm>
            <a:off x="6399196" y="1130300"/>
            <a:ext cx="4880008" cy="4795520"/>
          </a:xfrm>
          <a:prstGeom prst="rect">
            <a:avLst/>
          </a:prstGeom>
          <a:noFill/>
          <a:ln w="25400" cap="sq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8" name="标题 1"/>
          <p:cNvSpPr txBox="1"/>
          <p:nvPr/>
        </p:nvSpPr>
        <p:spPr>
          <a:xfrm>
            <a:off x="660400" y="659339"/>
            <a:ext cx="1803400" cy="304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90034" y="668336"/>
            <a:ext cx="1744133" cy="2836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教育是点燃激情</a:t>
            </a:r>
            <a:r>
              <a:rPr kumimoji="1" lang="en-US" altLang="zh-CN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T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60400" y="1019810"/>
            <a:ext cx="2093595" cy="3187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335915" y="1036955"/>
            <a:ext cx="2458720" cy="263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而不是填满容器</a:t>
            </a:r>
            <a:endParaRPr kumimoji="1" lang="zh-CN" altLang="en-US" sz="1800">
              <a:ln w="12700">
                <a:noFill/>
              </a:ln>
              <a:solidFill>
                <a:srgbClr val="A6BF25">
                  <a:alpha val="100000"/>
                </a:srgbClr>
              </a:solidFill>
              <a:latin typeface="汉仪综艺体简" panose="02010600000101010101" charset="-122"/>
              <a:ea typeface="汉仪综艺体简" panose="02010600000101010101" charset="-122"/>
              <a:cs typeface="Source Han Serif SC Bold" panose="02020700000000000000" charset="-122"/>
            </a:endParaRPr>
          </a:p>
        </p:txBody>
      </p:sp>
      <p:sp>
        <p:nvSpPr>
          <p:cNvPr id="14" name="标题 1"/>
          <p:cNvSpPr txBox="1"/>
          <p:nvPr/>
        </p:nvSpPr>
        <p:spPr>
          <a:xfrm>
            <a:off x="660400" y="4842069"/>
            <a:ext cx="905256" cy="3352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692998" y="4851966"/>
            <a:ext cx="844718" cy="311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主讲人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683765" y="4851966"/>
            <a:ext cx="939716" cy="311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  <a:sym typeface="汉仪综艺体简" panose="02010600000101010101" charset="-122"/>
              </a:rPr>
              <a:t>涌现</a:t>
            </a:r>
            <a:endParaRPr kumimoji="1" lang="zh-CN" altLang="en-US">
              <a:latin typeface="汉仪综艺体简" panose="02010600000101010101" charset="-122"/>
              <a:ea typeface="汉仪综艺体简" panose="02010600000101010101" charset="-122"/>
              <a:sym typeface="汉仪综艺体简" panose="02010600000101010101" charset="-122"/>
            </a:endParaRPr>
          </a:p>
        </p:txBody>
      </p:sp>
      <p:sp>
        <p:nvSpPr>
          <p:cNvPr id="17" name="标题 1"/>
          <p:cNvSpPr txBox="1"/>
          <p:nvPr/>
        </p:nvSpPr>
        <p:spPr>
          <a:xfrm>
            <a:off x="3640190" y="4842069"/>
            <a:ext cx="1482143" cy="335280"/>
          </a:xfrm>
          <a:prstGeom prst="rect">
            <a:avLst/>
          </a:prstGeom>
          <a:solidFill>
            <a:schemeClr val="bg1"/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2929466" y="4842069"/>
            <a:ext cx="905256" cy="3352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2962064" y="4851966"/>
            <a:ext cx="844718" cy="311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时间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3952830" y="4851966"/>
            <a:ext cx="1158919" cy="3119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2025.4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6090959" y="1693510"/>
            <a:ext cx="987764" cy="987764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6686550" y="1300399"/>
            <a:ext cx="382351" cy="382351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0" y="6235700"/>
            <a:ext cx="3149600" cy="62230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660400" y="6570482"/>
            <a:ext cx="11531600" cy="28751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9923112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002214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0128436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022746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033376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043278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1053908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1063811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10744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1084343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1094973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1104875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7" name="标题 1"/>
          <p:cNvSpPr txBox="1"/>
          <p:nvPr/>
        </p:nvSpPr>
        <p:spPr>
          <a:xfrm>
            <a:off x="1115505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8" name="标题 1"/>
          <p:cNvSpPr txBox="1"/>
          <p:nvPr/>
        </p:nvSpPr>
        <p:spPr>
          <a:xfrm>
            <a:off x="11254083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9" name="标题 1"/>
          <p:cNvSpPr txBox="1"/>
          <p:nvPr/>
        </p:nvSpPr>
        <p:spPr>
          <a:xfrm>
            <a:off x="1136037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11459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2" name="标题 1"/>
          <p:cNvSpPr txBox="1"/>
          <p:nvPr/>
        </p:nvSpPr>
        <p:spPr>
          <a:xfrm>
            <a:off x="839470" y="2204720"/>
            <a:ext cx="5383530" cy="21977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4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  <a:sym typeface="+mn-ea"/>
              </a:rPr>
              <a:t>谢谢大家</a:t>
            </a:r>
            <a:endParaRPr kumimoji="1" lang="zh-CN" altLang="en-US" sz="4400"/>
          </a:p>
        </p:txBody>
      </p:sp>
      <p:sp>
        <p:nvSpPr>
          <p:cNvPr id="43" name="文本框 42"/>
          <p:cNvSpPr txBox="1"/>
          <p:nvPr/>
        </p:nvSpPr>
        <p:spPr>
          <a:xfrm>
            <a:off x="2929255" y="548640"/>
            <a:ext cx="21037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Innovation &amp; </a:t>
            </a:r>
            <a:endParaRPr lang="en-US" altLang="zh-CN"/>
          </a:p>
          <a:p>
            <a:r>
              <a:rPr lang="en-US" altLang="zh-CN"/>
              <a:t>Entrepreneurship</a:t>
            </a:r>
            <a:endParaRPr lang="en-US" altLang="zh-CN"/>
          </a:p>
          <a:p>
            <a:r>
              <a:rPr lang="en-US" altLang="zh-CN"/>
              <a:t>Management</a:t>
            </a:r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标题 1"/>
          <p:cNvSpPr txBox="1"/>
          <p:nvPr/>
        </p:nvSpPr>
        <p:spPr>
          <a:xfrm>
            <a:off x="660400" y="1019810"/>
            <a:ext cx="2093595" cy="3187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60400" y="659339"/>
            <a:ext cx="1803400" cy="304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34" y="0"/>
            <a:ext cx="12189532" cy="355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94250" y="1130300"/>
            <a:ext cx="736600" cy="736600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353050" y="1592499"/>
            <a:ext cx="382351" cy="382351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0" y="6235700"/>
            <a:ext cx="3149600" cy="62230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60400" y="6570482"/>
            <a:ext cx="11531600" cy="28751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923112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02214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128436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22746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33376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43278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53908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63811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4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084343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094973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04875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115505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1254083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136037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1459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95960" y="2540574"/>
            <a:ext cx="9160256" cy="3128757"/>
          </a:xfrm>
          <a:prstGeom prst="rect">
            <a:avLst/>
          </a:prstGeom>
          <a:solidFill>
            <a:schemeClr val="bg1"/>
          </a:solidFill>
          <a:ln w="13970" cap="sq">
            <a:solidFill>
              <a:schemeClr val="tx1">
                <a:lumMod val="85000"/>
                <a:lumOff val="15000"/>
                <a:alpha val="100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0400" y="2376222"/>
            <a:ext cx="2526070" cy="8790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3066181" y="2376222"/>
            <a:ext cx="6736187" cy="879042"/>
          </a:xfrm>
          <a:prstGeom prst="rect">
            <a:avLst/>
          </a:prstGeom>
          <a:solidFill>
            <a:schemeClr val="accent1"/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7248795" y="1693164"/>
            <a:ext cx="407214" cy="39407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045150" y="2321316"/>
            <a:ext cx="2932684" cy="3027924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8749030" y="2738755"/>
            <a:ext cx="2959100" cy="297370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>
            <a:alphaModFix amt="100000"/>
          </a:blip>
          <a:srcRect l="16079" r="16079"/>
          <a:stretch>
            <a:fillRect/>
          </a:stretch>
        </p:blipFill>
        <p:spPr>
          <a:xfrm>
            <a:off x="8121524" y="2060418"/>
            <a:ext cx="3458208" cy="3398336"/>
          </a:xfrm>
          <a:prstGeom prst="rect">
            <a:avLst/>
          </a:prstGeom>
          <a:noFill/>
          <a:ln w="25400" cap="sq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9" name="标题 1"/>
          <p:cNvSpPr txBox="1"/>
          <p:nvPr/>
        </p:nvSpPr>
        <p:spPr>
          <a:xfrm>
            <a:off x="878305" y="2490538"/>
            <a:ext cx="2169588" cy="657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3987800" y="2433955"/>
            <a:ext cx="352171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9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01</a:t>
            </a: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983615" y="4292600"/>
            <a:ext cx="6814185" cy="6642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  <a:sym typeface="+mn-ea"/>
              </a:rPr>
              <a:t>创意、创新与创业的关系</a:t>
            </a:r>
            <a:endParaRPr kumimoji="1" lang="zh-CN" altLang="en-US" sz="4400"/>
          </a:p>
          <a:p>
            <a:pPr algn="l">
              <a:lnSpc>
                <a:spcPct val="130000"/>
              </a:lnSpc>
            </a:pPr>
            <a:endParaRPr kumimoji="1" lang="en-US" altLang="zh-CN" sz="44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335915" y="1019810"/>
            <a:ext cx="2458720" cy="263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而不是填满容器</a:t>
            </a:r>
            <a:endParaRPr kumimoji="1" lang="zh-CN" altLang="en-US" sz="1800">
              <a:ln w="12700">
                <a:noFill/>
              </a:ln>
              <a:solidFill>
                <a:srgbClr val="A6BF25">
                  <a:alpha val="100000"/>
                </a:srgbClr>
              </a:solidFill>
              <a:latin typeface="汉仪综艺体简" panose="02010600000101010101" charset="-122"/>
              <a:ea typeface="汉仪综艺体简" panose="02010600000101010101" charset="-122"/>
              <a:cs typeface="Source Han Serif SC Bold" panose="02020700000000000000" charset="-122"/>
            </a:endParaRPr>
          </a:p>
        </p:txBody>
      </p:sp>
      <p:sp>
        <p:nvSpPr>
          <p:cNvPr id="43" name="标题 1"/>
          <p:cNvSpPr txBox="1"/>
          <p:nvPr/>
        </p:nvSpPr>
        <p:spPr>
          <a:xfrm>
            <a:off x="690034" y="668336"/>
            <a:ext cx="1744133" cy="2836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教育是点燃激情</a:t>
            </a:r>
            <a:endParaRPr kumimoji="1" lang="zh-CN" altLang="en-US"/>
          </a:p>
        </p:txBody>
      </p:sp>
      <p:sp>
        <p:nvSpPr>
          <p:cNvPr id="47" name="标题 1"/>
          <p:cNvSpPr txBox="1"/>
          <p:nvPr/>
        </p:nvSpPr>
        <p:spPr>
          <a:xfrm>
            <a:off x="10920730" y="1124585"/>
            <a:ext cx="407035" cy="37401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85187" y="1130300"/>
            <a:ext cx="4947727" cy="4961313"/>
          </a:xfrm>
          <a:prstGeom prst="roundRect">
            <a:avLst>
              <a:gd name="adj" fmla="val 3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685187" y="1139655"/>
            <a:ext cx="4947726" cy="1740023"/>
          </a:xfrm>
          <a:custGeom>
            <a:avLst/>
            <a:gdLst>
              <a:gd name="connsiteX0" fmla="*/ 11255 w 2733536"/>
              <a:gd name="connsiteY0" fmla="*/ 0 h 2192644"/>
              <a:gd name="connsiteX1" fmla="*/ 2721353 w 2733536"/>
              <a:gd name="connsiteY1" fmla="*/ 0 h 2192644"/>
              <a:gd name="connsiteX2" fmla="*/ 2724178 w 2733536"/>
              <a:gd name="connsiteY2" fmla="*/ 7657 h 2192644"/>
              <a:gd name="connsiteX3" fmla="*/ 2733407 w 2733536"/>
              <a:gd name="connsiteY3" fmla="*/ 91747 h 2192644"/>
              <a:gd name="connsiteX4" fmla="*/ 2733407 w 2733536"/>
              <a:gd name="connsiteY4" fmla="*/ 1252817 h 2192644"/>
              <a:gd name="connsiteX5" fmla="*/ 2692754 w 2733536"/>
              <a:gd name="connsiteY5" fmla="*/ 1422722 h 2192644"/>
              <a:gd name="connsiteX6" fmla="*/ 2574214 w 2733536"/>
              <a:gd name="connsiteY6" fmla="*/ 1548183 h 2192644"/>
              <a:gd name="connsiteX7" fmla="*/ 1553068 w 2733536"/>
              <a:gd name="connsiteY7" fmla="*/ 2141165 h 2192644"/>
              <a:gd name="connsiteX8" fmla="*/ 1364999 w 2733536"/>
              <a:gd name="connsiteY8" fmla="*/ 2192644 h 2192644"/>
              <a:gd name="connsiteX9" fmla="*/ 1175664 w 2733536"/>
              <a:gd name="connsiteY9" fmla="*/ 2141165 h 2192644"/>
              <a:gd name="connsiteX10" fmla="*/ 177567 w 2733536"/>
              <a:gd name="connsiteY10" fmla="*/ 1562812 h 2192644"/>
              <a:gd name="connsiteX11" fmla="*/ 52314 w 2733536"/>
              <a:gd name="connsiteY11" fmla="*/ 1428911 h 2192644"/>
              <a:gd name="connsiteX12" fmla="*/ 11 w 2733536"/>
              <a:gd name="connsiteY12" fmla="*/ 1228625 h 2192644"/>
              <a:gd name="connsiteX13" fmla="*/ 11 w 2733536"/>
              <a:gd name="connsiteY13" fmla="*/ 74027 h 2192644"/>
            </a:gdLst>
            <a:ahLst/>
            <a:cxnLst/>
            <a:rect l="l" t="t" r="r" b="b"/>
            <a:pathLst>
              <a:path w="2733536" h="2192644">
                <a:moveTo>
                  <a:pt x="11255" y="0"/>
                </a:moveTo>
                <a:lnTo>
                  <a:pt x="2721353" y="0"/>
                </a:lnTo>
                <a:lnTo>
                  <a:pt x="2724178" y="7657"/>
                </a:lnTo>
                <a:cubicBezTo>
                  <a:pt x="2730653" y="35101"/>
                  <a:pt x="2733787" y="63337"/>
                  <a:pt x="2733407" y="91747"/>
                </a:cubicBezTo>
                <a:lnTo>
                  <a:pt x="2733407" y="1252817"/>
                </a:lnTo>
                <a:cubicBezTo>
                  <a:pt x="2735054" y="1312031"/>
                  <a:pt x="2720996" y="1370683"/>
                  <a:pt x="2692754" y="1422722"/>
                </a:cubicBezTo>
                <a:cubicBezTo>
                  <a:pt x="2664764" y="1474201"/>
                  <a:pt x="2623986" y="1517380"/>
                  <a:pt x="2574214" y="1548183"/>
                </a:cubicBezTo>
                <a:lnTo>
                  <a:pt x="1553068" y="2141165"/>
                </a:lnTo>
                <a:cubicBezTo>
                  <a:pt x="1496077" y="2174782"/>
                  <a:pt x="1431109" y="2192644"/>
                  <a:pt x="1364999" y="2192644"/>
                </a:cubicBezTo>
                <a:cubicBezTo>
                  <a:pt x="1298384" y="2192784"/>
                  <a:pt x="1233033" y="2175062"/>
                  <a:pt x="1175664" y="2141165"/>
                </a:cubicBezTo>
                <a:lnTo>
                  <a:pt x="177567" y="1562812"/>
                </a:lnTo>
                <a:cubicBezTo>
                  <a:pt x="125895" y="1528633"/>
                  <a:pt x="83090" y="1482641"/>
                  <a:pt x="52314" y="1428911"/>
                </a:cubicBezTo>
                <a:cubicBezTo>
                  <a:pt x="17613" y="1368010"/>
                  <a:pt x="-497" y="1298811"/>
                  <a:pt x="11" y="1228625"/>
                </a:cubicBezTo>
                <a:lnTo>
                  <a:pt x="11" y="74027"/>
                </a:lnTo>
                <a:close/>
              </a:path>
            </a:pathLst>
          </a:custGeom>
          <a:solidFill>
            <a:schemeClr val="accent1"/>
          </a:solidFill>
          <a:ln w="76200" cap="sq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792204" y="3022913"/>
            <a:ext cx="4729297" cy="2900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创意是一种独特的思维成果，源于创造力、想象力和知识积累，具有独特性、新颖性和价值性。例如苹果公司从用户需求出发，将音乐播放器、互联网浏览器等功能整合，创造出iPhone这一创意产品。
创意的产生过程包括准备、孵化和验证三个阶段。准备阶段积累知识和经验，孵化阶段潜意识加工，验证阶段评估可行性。</a:t>
            </a: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796598" y="1180782"/>
            <a:ext cx="4724904" cy="10099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创意的内涵与特征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 flipH="1" flipV="1">
            <a:off x="2942073" y="2197233"/>
            <a:ext cx="433955" cy="459556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ahLst/>
            <a:cxnLst/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6585461" y="1130300"/>
            <a:ext cx="4947727" cy="4961313"/>
          </a:xfrm>
          <a:prstGeom prst="roundRect">
            <a:avLst>
              <a:gd name="adj" fmla="val 333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blurRad="63500" sx="102000" sy="102000" algn="ctr" rotWithShape="0">
              <a:schemeClr val="bg1">
                <a:lumMod val="8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585461" y="1139655"/>
            <a:ext cx="4947726" cy="1740023"/>
          </a:xfrm>
          <a:custGeom>
            <a:avLst/>
            <a:gdLst>
              <a:gd name="connsiteX0" fmla="*/ 11255 w 2733536"/>
              <a:gd name="connsiteY0" fmla="*/ 0 h 2192644"/>
              <a:gd name="connsiteX1" fmla="*/ 2721353 w 2733536"/>
              <a:gd name="connsiteY1" fmla="*/ 0 h 2192644"/>
              <a:gd name="connsiteX2" fmla="*/ 2724178 w 2733536"/>
              <a:gd name="connsiteY2" fmla="*/ 7657 h 2192644"/>
              <a:gd name="connsiteX3" fmla="*/ 2733407 w 2733536"/>
              <a:gd name="connsiteY3" fmla="*/ 91747 h 2192644"/>
              <a:gd name="connsiteX4" fmla="*/ 2733407 w 2733536"/>
              <a:gd name="connsiteY4" fmla="*/ 1252817 h 2192644"/>
              <a:gd name="connsiteX5" fmla="*/ 2692754 w 2733536"/>
              <a:gd name="connsiteY5" fmla="*/ 1422722 h 2192644"/>
              <a:gd name="connsiteX6" fmla="*/ 2574214 w 2733536"/>
              <a:gd name="connsiteY6" fmla="*/ 1548183 h 2192644"/>
              <a:gd name="connsiteX7" fmla="*/ 1553068 w 2733536"/>
              <a:gd name="connsiteY7" fmla="*/ 2141165 h 2192644"/>
              <a:gd name="connsiteX8" fmla="*/ 1364999 w 2733536"/>
              <a:gd name="connsiteY8" fmla="*/ 2192644 h 2192644"/>
              <a:gd name="connsiteX9" fmla="*/ 1175664 w 2733536"/>
              <a:gd name="connsiteY9" fmla="*/ 2141165 h 2192644"/>
              <a:gd name="connsiteX10" fmla="*/ 177567 w 2733536"/>
              <a:gd name="connsiteY10" fmla="*/ 1562812 h 2192644"/>
              <a:gd name="connsiteX11" fmla="*/ 52314 w 2733536"/>
              <a:gd name="connsiteY11" fmla="*/ 1428911 h 2192644"/>
              <a:gd name="connsiteX12" fmla="*/ 11 w 2733536"/>
              <a:gd name="connsiteY12" fmla="*/ 1228625 h 2192644"/>
              <a:gd name="connsiteX13" fmla="*/ 11 w 2733536"/>
              <a:gd name="connsiteY13" fmla="*/ 74027 h 2192644"/>
            </a:gdLst>
            <a:ahLst/>
            <a:cxnLst/>
            <a:rect l="l" t="t" r="r" b="b"/>
            <a:pathLst>
              <a:path w="2733536" h="2192644">
                <a:moveTo>
                  <a:pt x="11255" y="0"/>
                </a:moveTo>
                <a:lnTo>
                  <a:pt x="2721353" y="0"/>
                </a:lnTo>
                <a:lnTo>
                  <a:pt x="2724178" y="7657"/>
                </a:lnTo>
                <a:cubicBezTo>
                  <a:pt x="2730653" y="35101"/>
                  <a:pt x="2733787" y="63337"/>
                  <a:pt x="2733407" y="91747"/>
                </a:cubicBezTo>
                <a:lnTo>
                  <a:pt x="2733407" y="1252817"/>
                </a:lnTo>
                <a:cubicBezTo>
                  <a:pt x="2735054" y="1312031"/>
                  <a:pt x="2720996" y="1370683"/>
                  <a:pt x="2692754" y="1422722"/>
                </a:cubicBezTo>
                <a:cubicBezTo>
                  <a:pt x="2664764" y="1474201"/>
                  <a:pt x="2623986" y="1517380"/>
                  <a:pt x="2574214" y="1548183"/>
                </a:cubicBezTo>
                <a:lnTo>
                  <a:pt x="1553068" y="2141165"/>
                </a:lnTo>
                <a:cubicBezTo>
                  <a:pt x="1496077" y="2174782"/>
                  <a:pt x="1431109" y="2192644"/>
                  <a:pt x="1364999" y="2192644"/>
                </a:cubicBezTo>
                <a:cubicBezTo>
                  <a:pt x="1298384" y="2192784"/>
                  <a:pt x="1233033" y="2175062"/>
                  <a:pt x="1175664" y="2141165"/>
                </a:cubicBezTo>
                <a:lnTo>
                  <a:pt x="177567" y="1562812"/>
                </a:lnTo>
                <a:cubicBezTo>
                  <a:pt x="125895" y="1528633"/>
                  <a:pt x="83090" y="1482641"/>
                  <a:pt x="52314" y="1428911"/>
                </a:cubicBezTo>
                <a:cubicBezTo>
                  <a:pt x="17613" y="1368010"/>
                  <a:pt x="-497" y="1298811"/>
                  <a:pt x="11" y="1228625"/>
                </a:cubicBezTo>
                <a:lnTo>
                  <a:pt x="11" y="74027"/>
                </a:lnTo>
                <a:close/>
              </a:path>
            </a:pathLst>
          </a:custGeom>
          <a:solidFill>
            <a:schemeClr val="accent2"/>
          </a:solidFill>
          <a:ln w="76200" cap="sq">
            <a:noFill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6692478" y="3022913"/>
            <a:ext cx="4729297" cy="290021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创意是创新的源泉，为创新提供了原材料。没有创意就没有创新的起点，如共享经济的创意催生了共享单车等创新商业模式。
创意是创业成功的首要条件，创业者需要凭借创意发现市场机会并实现价值创造，如《黑神话：悟空》的创意填补了中国3A游戏领域的空白。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696872" y="1180782"/>
            <a:ext cx="4724904" cy="1009935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创意对创新与创业的重要性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8834893" y="2211289"/>
            <a:ext cx="431445" cy="431445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ahLst/>
            <a:cxnLst/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创意：创新与创业的起点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10800000">
            <a:off x="-1" y="3191527"/>
            <a:ext cx="12192000" cy="3666473"/>
          </a:xfrm>
          <a:custGeom>
            <a:avLst/>
            <a:gdLst>
              <a:gd name="connsiteX0" fmla="*/ 0 w 12192000"/>
              <a:gd name="connsiteY0" fmla="*/ 3666470 h 3666473"/>
              <a:gd name="connsiteX1" fmla="*/ 0 w 12192000"/>
              <a:gd name="connsiteY1" fmla="*/ 1091228 h 3666473"/>
              <a:gd name="connsiteX2" fmla="*/ 1175317 w 12192000"/>
              <a:gd name="connsiteY2" fmla="*/ 0 h 3666473"/>
              <a:gd name="connsiteX3" fmla="*/ 3949008 w 12192000"/>
              <a:gd name="connsiteY3" fmla="*/ 0 h 3666473"/>
              <a:gd name="connsiteX4" fmla="*/ 12192000 w 12192000"/>
              <a:gd name="connsiteY4" fmla="*/ 3666473 h 3666473"/>
              <a:gd name="connsiteX5" fmla="*/ 8242987 w 12192000"/>
              <a:gd name="connsiteY5" fmla="*/ 0 h 3666473"/>
              <a:gd name="connsiteX6" fmla="*/ 11016680 w 12192000"/>
              <a:gd name="connsiteY6" fmla="*/ 0 h 3666473"/>
              <a:gd name="connsiteX7" fmla="*/ 12192000 w 12192000"/>
              <a:gd name="connsiteY7" fmla="*/ 1091230 h 3666473"/>
            </a:gdLst>
            <a:ahLst/>
            <a:cxnLst/>
            <a:rect l="l" t="t" r="r" b="b"/>
            <a:pathLst>
              <a:path w="12192000" h="3666473">
                <a:moveTo>
                  <a:pt x="0" y="3666470"/>
                </a:moveTo>
                <a:lnTo>
                  <a:pt x="0" y="1091228"/>
                </a:lnTo>
                <a:lnTo>
                  <a:pt x="1175317" y="0"/>
                </a:lnTo>
                <a:lnTo>
                  <a:pt x="3949008" y="0"/>
                </a:lnTo>
                <a:close/>
                <a:moveTo>
                  <a:pt x="12192000" y="3666473"/>
                </a:moveTo>
                <a:lnTo>
                  <a:pt x="8242987" y="0"/>
                </a:lnTo>
                <a:lnTo>
                  <a:pt x="11016680" y="0"/>
                </a:lnTo>
                <a:lnTo>
                  <a:pt x="12192000" y="109123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13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6210428" y="1611450"/>
            <a:ext cx="4689288" cy="4072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6361929" y="1463597"/>
            <a:ext cx="4689288" cy="407231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>
            <a:off x="6538234" y="1592410"/>
            <a:ext cx="4336678" cy="527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创新在创意与创业中的作用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538234" y="2077556"/>
            <a:ext cx="4336678" cy="33041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创新将创意转化为实际的产品、服务或流程，使创意具有实际价值。如奈飞从按次租赁到订阅模式的创新，使其在影视娱乐行业成功创业。
创新为创业提供核心竞争力，贯穿创业过程始终，推动创业企业的发展，如小米公司通过创新的商业模式和产品设计实现快速成长。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10404761" y="1328677"/>
            <a:ext cx="722565" cy="1496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10443626" y="1130300"/>
            <a:ext cx="644834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02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1064675" y="1611450"/>
            <a:ext cx="4689288" cy="40723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1216176" y="1463597"/>
            <a:ext cx="4689288" cy="407231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1392481" y="1592410"/>
            <a:ext cx="4336678" cy="5272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创新的类型与过程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1392481" y="2077556"/>
            <a:ext cx="4336678" cy="330414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创新包括技术创新、管理创新和商业模式创新。例如特斯拉在电池技术、直销模式等方面的创新，推动了电动汽车行业的发展。
创新过程涵盖创意产生、筛选、产品研发、测试改进和商业化等阶段，需要克服技术、市场和组织内部等多方面的障碍。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5259008" y="1328677"/>
            <a:ext cx="722565" cy="14962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5297873" y="1130300"/>
            <a:ext cx="644834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01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创新：创意与创业的桥梁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10553065" y="3522345"/>
            <a:ext cx="833120" cy="28384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0F6D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02</a:t>
            </a: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>
            <a:off x="7745562" y="980176"/>
            <a:ext cx="832900" cy="5217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3200">
                <a:ln w="12700">
                  <a:noFill/>
                </a:ln>
                <a:solidFill>
                  <a:srgbClr val="F0F6D0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01</a:t>
            </a: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660400" y="1551127"/>
            <a:ext cx="8100000" cy="190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blurRad="2540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1686861" y="1809864"/>
            <a:ext cx="68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创业的定义与要素</a:t>
            </a: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686863" y="2225407"/>
            <a:ext cx="6840000" cy="100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1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创业有狭义和广义之分，狭义指创建新企业，广义包括开创新事业等多种形式。创业要素包括创业者、商业机会、资源整合和创新能力。
创业者需要具备敏锐的市场洞察力、创新能力和资源整合能力，如字节跳动通过创新算法和资源整合，成为全球科技巨头。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914939" y="1802749"/>
            <a:ext cx="540007" cy="540000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ahLst/>
            <a:cxnLst/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3418900" y="3872002"/>
            <a:ext cx="8100000" cy="1908000"/>
          </a:xfrm>
          <a:prstGeom prst="roundRect">
            <a:avLst>
              <a:gd name="adj" fmla="val 7804"/>
            </a:avLst>
          </a:prstGeom>
          <a:solidFill>
            <a:schemeClr val="bg1"/>
          </a:solidFill>
          <a:ln w="6350" cap="flat">
            <a:solidFill>
              <a:schemeClr val="accent1"/>
            </a:solidFill>
            <a:miter/>
          </a:ln>
          <a:effectLst>
            <a:outerShdw blurRad="254000" dist="101600" dir="2700000" algn="tl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>
            <a:off x="4445360" y="4130739"/>
            <a:ext cx="68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创业对创意与创新的意义</a:t>
            </a: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4445362" y="4546282"/>
            <a:ext cx="6840000" cy="100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1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创业将创意和创新成果推向市场，实现其经济价值和社会价值。如SpaceX的创业成功推动了太空探索领域的发展。
创业过程中不断挖掘创意、推动创新，保持企业的竞争力和可持续发展，同时激励更多创意和创新活动的开展。</a:t>
            </a: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3673438" y="4139141"/>
            <a:ext cx="540007" cy="508969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ahLst/>
            <a:cxnLst/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创业：创意与创新的价值实现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标题 1"/>
          <p:cNvSpPr txBox="1"/>
          <p:nvPr/>
        </p:nvSpPr>
        <p:spPr>
          <a:xfrm>
            <a:off x="660400" y="1019810"/>
            <a:ext cx="2093595" cy="3187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4" name="标题 1"/>
          <p:cNvSpPr txBox="1"/>
          <p:nvPr/>
        </p:nvSpPr>
        <p:spPr>
          <a:xfrm>
            <a:off x="660400" y="659339"/>
            <a:ext cx="1803400" cy="304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1234" y="0"/>
            <a:ext cx="12189532" cy="3556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4794250" y="1130300"/>
            <a:ext cx="736600" cy="736600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5353050" y="1592499"/>
            <a:ext cx="382351" cy="382351"/>
          </a:xfrm>
          <a:prstGeom prst="plaque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0" y="6235700"/>
            <a:ext cx="3149600" cy="622300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660400" y="6570482"/>
            <a:ext cx="11531600" cy="287518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9923112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1002214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>
            <a:off x="10128436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1022746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>
            <a:off x="10333760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>
            <a:off x="1043278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>
            <a:off x="10539084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>
            <a:off x="1063811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>
            <a:off x="10744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>
            <a:off x="1084343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>
            <a:off x="10949731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>
            <a:off x="1104875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>
            <a:off x="11155055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>
            <a:off x="11254083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>
            <a:off x="11360379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solidFill>
              <a:schemeClr val="tx1">
                <a:lumMod val="85000"/>
                <a:lumOff val="15000"/>
              </a:schemeClr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>
            <a:off x="11459407" y="6685152"/>
            <a:ext cx="59493" cy="58178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>
            <a:off x="695960" y="2540574"/>
            <a:ext cx="9160256" cy="3128757"/>
          </a:xfrm>
          <a:prstGeom prst="rect">
            <a:avLst/>
          </a:prstGeom>
          <a:solidFill>
            <a:schemeClr val="bg1"/>
          </a:solidFill>
          <a:ln w="13970" cap="sq">
            <a:solidFill>
              <a:schemeClr val="tx1">
                <a:lumMod val="85000"/>
                <a:lumOff val="15000"/>
                <a:alpha val="100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>
            <a:off x="660400" y="2376222"/>
            <a:ext cx="2526070" cy="87904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>
            <a:off x="3066181" y="2376222"/>
            <a:ext cx="6736187" cy="879042"/>
          </a:xfrm>
          <a:prstGeom prst="rect">
            <a:avLst/>
          </a:prstGeom>
          <a:solidFill>
            <a:schemeClr val="accent1"/>
          </a:solidFill>
          <a:ln w="13970" cap="sq">
            <a:solidFill>
              <a:schemeClr val="tx1">
                <a:lumMod val="85000"/>
                <a:lumOff val="15000"/>
              </a:schemeClr>
            </a:solidFill>
            <a:miter/>
          </a:ln>
          <a:effectLst/>
        </p:spPr>
        <p:txBody>
          <a:bodyPr vert="horz" wrap="square" lIns="100584" tIns="50292" rIns="100584" bIns="50292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>
            <a:off x="7248795" y="1693164"/>
            <a:ext cx="407214" cy="39407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>
            <a:off x="8045150" y="2321316"/>
            <a:ext cx="2932684" cy="3027924"/>
          </a:xfrm>
          <a:prstGeom prst="roundRect">
            <a:avLst>
              <a:gd name="adj" fmla="val 0"/>
            </a:avLst>
          </a:prstGeom>
          <a:solidFill>
            <a:schemeClr val="tx1">
              <a:lumMod val="85000"/>
              <a:lumOff val="15000"/>
            </a:schemeClr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>
            <a:off x="8749030" y="2738755"/>
            <a:ext cx="2959100" cy="297370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9525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">
            <a:alphaModFix amt="100000"/>
          </a:blip>
          <a:srcRect l="16079" r="16079"/>
          <a:stretch>
            <a:fillRect/>
          </a:stretch>
        </p:blipFill>
        <p:spPr>
          <a:xfrm>
            <a:off x="8121524" y="2060418"/>
            <a:ext cx="3458208" cy="3398336"/>
          </a:xfrm>
          <a:prstGeom prst="rect">
            <a:avLst/>
          </a:prstGeom>
          <a:noFill/>
          <a:ln w="25400" cap="sq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9" name="标题 1"/>
          <p:cNvSpPr txBox="1"/>
          <p:nvPr/>
        </p:nvSpPr>
        <p:spPr>
          <a:xfrm>
            <a:off x="878305" y="2490538"/>
            <a:ext cx="2169588" cy="657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PART</a:t>
            </a:r>
            <a:endParaRPr kumimoji="1" lang="zh-CN" altLang="en-US"/>
          </a:p>
        </p:txBody>
      </p:sp>
      <p:sp>
        <p:nvSpPr>
          <p:cNvPr id="40" name="标题 1"/>
          <p:cNvSpPr txBox="1"/>
          <p:nvPr/>
        </p:nvSpPr>
        <p:spPr>
          <a:xfrm>
            <a:off x="3987800" y="2433955"/>
            <a:ext cx="352171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59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02</a:t>
            </a:r>
            <a:endParaRPr kumimoji="1" lang="zh-CN" altLang="en-US"/>
          </a:p>
        </p:txBody>
      </p:sp>
      <p:sp>
        <p:nvSpPr>
          <p:cNvPr id="41" name="标题 1"/>
          <p:cNvSpPr txBox="1"/>
          <p:nvPr/>
        </p:nvSpPr>
        <p:spPr>
          <a:xfrm>
            <a:off x="1488058" y="3211760"/>
            <a:ext cx="6814314" cy="21849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  <a:sym typeface="+mn-ea"/>
              </a:rPr>
              <a:t>数字经济时代的创意、</a:t>
            </a:r>
            <a:endParaRPr kumimoji="1" lang="en-US" altLang="zh-CN" sz="4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kumimoji="1" lang="en-US" altLang="zh-CN" sz="4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erif SC Regular" panose="02020900000000000000" charset="-122"/>
                <a:ea typeface="Source Han Serif SC Regular" panose="02020900000000000000" charset="-122"/>
                <a:cs typeface="Source Han Serif SC Regular" panose="02020900000000000000" charset="-122"/>
                <a:sym typeface="+mn-ea"/>
              </a:rPr>
              <a:t>创新与创业</a:t>
            </a:r>
            <a:endParaRPr kumimoji="1" lang="en-US" altLang="zh-CN" sz="400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Source Han Serif SC Regular" panose="02020900000000000000" charset="-122"/>
              <a:ea typeface="Source Han Serif SC Regular" panose="02020900000000000000" charset="-122"/>
              <a:cs typeface="Source Han Serif SC Regular" panose="02020900000000000000" charset="-122"/>
              <a:sym typeface="+mn-ea"/>
            </a:endParaRPr>
          </a:p>
        </p:txBody>
      </p:sp>
      <p:sp>
        <p:nvSpPr>
          <p:cNvPr id="42" name="标题 1"/>
          <p:cNvSpPr txBox="1"/>
          <p:nvPr/>
        </p:nvSpPr>
        <p:spPr>
          <a:xfrm>
            <a:off x="335915" y="1019810"/>
            <a:ext cx="2458720" cy="2635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而不是填满容器</a:t>
            </a:r>
            <a:endParaRPr kumimoji="1" lang="zh-CN" altLang="en-US" sz="1800">
              <a:ln w="12700">
                <a:noFill/>
              </a:ln>
              <a:solidFill>
                <a:srgbClr val="A6BF25">
                  <a:alpha val="100000"/>
                </a:srgbClr>
              </a:solidFill>
              <a:latin typeface="汉仪综艺体简" panose="02010600000101010101" charset="-122"/>
              <a:ea typeface="汉仪综艺体简" panose="02010600000101010101" charset="-122"/>
              <a:cs typeface="Source Han Serif SC Bold" panose="02020700000000000000" charset="-122"/>
            </a:endParaRPr>
          </a:p>
        </p:txBody>
      </p:sp>
      <p:sp>
        <p:nvSpPr>
          <p:cNvPr id="43" name="标题 1"/>
          <p:cNvSpPr txBox="1"/>
          <p:nvPr/>
        </p:nvSpPr>
        <p:spPr>
          <a:xfrm>
            <a:off x="690034" y="668336"/>
            <a:ext cx="1744133" cy="2836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t"/>
          <a:p>
            <a:pPr algn="ctr">
              <a:lnSpc>
                <a:spcPct val="110000"/>
              </a:lnSpc>
            </a:pPr>
            <a:r>
              <a:rPr kumimoji="1" lang="zh-CN" altLang="en-US" sz="18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汉仪综艺体简" panose="02010600000101010101" charset="-122"/>
                <a:ea typeface="汉仪综艺体简" panose="02010600000101010101" charset="-122"/>
                <a:cs typeface="Source Han Serif SC Bold" panose="02020700000000000000" charset="-122"/>
              </a:rPr>
              <a:t>教育是点燃激情</a:t>
            </a:r>
            <a:endParaRPr kumimoji="1" lang="zh-CN" altLang="en-US"/>
          </a:p>
        </p:txBody>
      </p:sp>
      <p:sp>
        <p:nvSpPr>
          <p:cNvPr id="47" name="标题 1"/>
          <p:cNvSpPr txBox="1"/>
          <p:nvPr/>
        </p:nvSpPr>
        <p:spPr>
          <a:xfrm>
            <a:off x="10920730" y="1124585"/>
            <a:ext cx="407035" cy="374015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ahLst/>
            <a:cxnLst/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>
            <p:custDataLst>
              <p:tags r:id="rId1"/>
            </p:custDataLst>
          </p:nvPr>
        </p:nvSpPr>
        <p:spPr>
          <a:xfrm>
            <a:off x="660400" y="1950238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>
            <p:custDataLst>
              <p:tags r:id="rId2"/>
            </p:custDataLst>
          </p:nvPr>
        </p:nvSpPr>
        <p:spPr>
          <a:xfrm rot="10800000">
            <a:off x="5224241" y="4860299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>
            <p:custDataLst>
              <p:tags r:id="rId3"/>
            </p:custDataLst>
          </p:nvPr>
        </p:nvSpPr>
        <p:spPr>
          <a:xfrm>
            <a:off x="887331" y="2153808"/>
            <a:ext cx="4563842" cy="295678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>
            <p:custDataLst>
              <p:tags r:id="rId4"/>
            </p:custDataLst>
          </p:nvPr>
        </p:nvSpPr>
        <p:spPr>
          <a:xfrm>
            <a:off x="887331" y="2153808"/>
            <a:ext cx="4563842" cy="545802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>
            <p:custDataLst>
              <p:tags r:id="rId5"/>
            </p:custDataLst>
          </p:nvPr>
        </p:nvSpPr>
        <p:spPr>
          <a:xfrm>
            <a:off x="1114263" y="2748609"/>
            <a:ext cx="4109977" cy="2111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数字经济提供海量数据资源，通过大数据分析可洞察消费者需求，为创意提供方向，如电商平台数据助力企业开发新产品。
数字技术创造新的创意场景，如VR、AR技术使创意在虚拟空间展开，激发更多创意。</a:t>
            </a:r>
            <a:endParaRPr kumimoji="1" lang="zh-CN" altLang="en-US"/>
          </a:p>
        </p:txBody>
      </p:sp>
      <p:sp>
        <p:nvSpPr>
          <p:cNvPr id="8" name="标题 1"/>
          <p:cNvSpPr txBox="1"/>
          <p:nvPr>
            <p:custDataLst>
              <p:tags r:id="rId6"/>
            </p:custDataLst>
          </p:nvPr>
        </p:nvSpPr>
        <p:spPr>
          <a:xfrm>
            <a:off x="1118202" y="2151419"/>
            <a:ext cx="41021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创意源泉的拓展</a:t>
            </a:r>
            <a:endParaRPr kumimoji="1" lang="zh-CN" altLang="en-US"/>
          </a:p>
        </p:txBody>
      </p:sp>
      <p:sp>
        <p:nvSpPr>
          <p:cNvPr id="9" name="标题 1"/>
          <p:cNvSpPr txBox="1"/>
          <p:nvPr>
            <p:custDataLst>
              <p:tags r:id="rId7"/>
            </p:custDataLst>
          </p:nvPr>
        </p:nvSpPr>
        <p:spPr>
          <a:xfrm>
            <a:off x="6501196" y="1950238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>
            <p:custDataLst>
              <p:tags r:id="rId8"/>
            </p:custDataLst>
          </p:nvPr>
        </p:nvSpPr>
        <p:spPr>
          <a:xfrm rot="10800000">
            <a:off x="11065037" y="4860299"/>
            <a:ext cx="453863" cy="453863"/>
          </a:xfrm>
          <a:prstGeom prst="halfFrame">
            <a:avLst>
              <a:gd name="adj1" fmla="val 14215"/>
              <a:gd name="adj2" fmla="val 15686"/>
            </a:avLst>
          </a:prstGeom>
          <a:solidFill>
            <a:schemeClr val="accent3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>
            <p:custDataLst>
              <p:tags r:id="rId9"/>
            </p:custDataLst>
          </p:nvPr>
        </p:nvSpPr>
        <p:spPr>
          <a:xfrm>
            <a:off x="6728127" y="2153808"/>
            <a:ext cx="4563842" cy="295678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>
            <p:custDataLst>
              <p:tags r:id="rId10"/>
            </p:custDataLst>
          </p:nvPr>
        </p:nvSpPr>
        <p:spPr>
          <a:xfrm>
            <a:off x="6728127" y="2153808"/>
            <a:ext cx="4563842" cy="545802"/>
          </a:xfrm>
          <a:prstGeom prst="rect">
            <a:avLst/>
          </a:pr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>
            <p:custDataLst>
              <p:tags r:id="rId11"/>
            </p:custDataLst>
          </p:nvPr>
        </p:nvSpPr>
        <p:spPr>
          <a:xfrm>
            <a:off x="6955060" y="2748609"/>
            <a:ext cx="4109977" cy="21116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数字平台使创意快速传播，社交媒体和在线社区成为创意交流的重要场所，促进创意的进一步发展，如抖音上的创意手工制作迅速传播并改进。</a:t>
            </a:r>
            <a:endParaRPr kumimoji="1" lang="zh-CN" altLang="en-US"/>
          </a:p>
        </p:txBody>
      </p:sp>
      <p:sp>
        <p:nvSpPr>
          <p:cNvPr id="14" name="标题 1"/>
          <p:cNvSpPr txBox="1"/>
          <p:nvPr>
            <p:custDataLst>
              <p:tags r:id="rId12"/>
            </p:custDataLst>
          </p:nvPr>
        </p:nvSpPr>
        <p:spPr>
          <a:xfrm>
            <a:off x="6958998" y="2151419"/>
            <a:ext cx="4102100" cy="5458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创意交流的加速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数字经济对创意的影响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>
            <a:off x="4247215" y="1515350"/>
            <a:ext cx="3687782" cy="3687782"/>
          </a:xfrm>
          <a:prstGeom prst="ellipse">
            <a:avLst/>
          </a:prstGeom>
          <a:noFill/>
          <a:ln w="38100" cap="sq">
            <a:gradFill>
              <a:gsLst>
                <a:gs pos="0">
                  <a:schemeClr val="accent1"/>
                </a:gs>
                <a:gs pos="30000">
                  <a:schemeClr val="bg1"/>
                </a:gs>
                <a:gs pos="70579">
                  <a:schemeClr val="bg1"/>
                </a:gs>
                <a:gs pos="100000">
                  <a:schemeClr val="accent2"/>
                </a:gs>
              </a:gsLst>
              <a:lin ang="0" scaled="0"/>
            </a:gra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4790493" y="2058628"/>
            <a:ext cx="2601226" cy="2601226"/>
            <a:chOff x="4790493" y="2058628"/>
            <a:chExt cx="2601226" cy="2601226"/>
          </a:xfrm>
        </p:grpSpPr>
        <p:sp>
          <p:nvSpPr>
            <p:cNvPr id="5" name="标题 1"/>
            <p:cNvSpPr txBox="1"/>
            <p:nvPr/>
          </p:nvSpPr>
          <p:spPr>
            <a:xfrm>
              <a:off x="4790493" y="2058628"/>
              <a:ext cx="2601226" cy="260122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30000"/>
              </a:schemeClr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>
              <a:off x="5111469" y="2372524"/>
              <a:ext cx="1973434" cy="1973434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  <a:effectLst/>
          </p:spPr>
          <p:txBody>
            <a:bodyPr vert="horz" wrap="square" lIns="96926" tIns="48463" rIns="96926" bIns="48463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7" name="标题 1"/>
          <p:cNvSpPr txBox="1"/>
          <p:nvPr/>
        </p:nvSpPr>
        <p:spPr>
          <a:xfrm>
            <a:off x="5111468" y="2996098"/>
            <a:ext cx="1973435" cy="7262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 panose="00020600040101010101" charset="-122"/>
                <a:ea typeface="OPPOSans H" panose="00020600040101010101" charset="-122"/>
                <a:cs typeface="OPPOSans H" panose="00020600040101010101" charset="-122"/>
              </a:rPr>
              <a:t>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>
            <a:off x="4178182" y="3250007"/>
            <a:ext cx="147320" cy="14732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7882677" y="3250007"/>
            <a:ext cx="147320" cy="147320"/>
          </a:xfrm>
          <a:prstGeom prst="ellipse">
            <a:avLst/>
          </a:prstGeom>
          <a:gradFill>
            <a:gsLst>
              <a:gs pos="0">
                <a:schemeClr val="accent2">
                  <a:lumMod val="90000"/>
                </a:schemeClr>
              </a:gs>
              <a:gs pos="7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  <a:effectLst/>
        </p:spPr>
        <p:txBody>
          <a:bodyPr vert="horz" wrap="square" lIns="96926" tIns="48463" rIns="96926" bIns="48463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>
            <a:off x="646246" y="3455904"/>
            <a:ext cx="3300816" cy="15993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190">
                <a:ln w="12700">
                  <a:noFill/>
                </a:ln>
                <a:solidFill>
                  <a:srgbClr val="262626">
                    <a:alpha val="6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数字经济催生开放式创新和众包创新模式，企业通过数字平台与全球合作伙伴共同创新，如小米的众包创新模式。
数字技术实现创新过程的智能化，AI和机器学习技术可用于产品研发和生产流程优化，如制药行业利用AI加速新药研发。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51996" y="2774752"/>
            <a:ext cx="3294466" cy="6922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A6BF25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创新模式的变革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>
            <a:off x="8238589" y="3455904"/>
            <a:ext cx="3294465" cy="15993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320">
                <a:ln w="12700">
                  <a:noFill/>
                </a:ln>
                <a:solidFill>
                  <a:srgbClr val="262626">
                    <a:alpha val="60000"/>
                  </a:srgbClr>
                </a:solidFill>
                <a:latin typeface="Source Han Sans" panose="020B0400000000000000" charset="-122"/>
                <a:ea typeface="Source Han Sans" panose="020B0400000000000000" charset="-122"/>
                <a:cs typeface="Source Han Sans" panose="020B0400000000000000" charset="-122"/>
              </a:rPr>
              <a:t>数字网络加快创新成果的扩散速度，新的软件应用和数字技术通过互联网迅速传播，实现价值最大化。
平台经济模式为创新成果提供增值机会，如苹果App Store使开发者通过应用内购买等方式实现商业价值。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>
            <a:off x="8238589" y="2774752"/>
            <a:ext cx="3294466" cy="6922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创新成果的扩散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>
            <a:off x="877405" y="255810"/>
            <a:ext cx="10377569" cy="5364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889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 panose="020B0800000000000000" charset="-122"/>
                <a:ea typeface="Source Han Sans CN Bold" panose="020B0800000000000000" charset="-122"/>
                <a:cs typeface="Source Han Sans CN Bold" panose="020B0800000000000000" charset="-122"/>
              </a:rPr>
              <a:t>数字经济对创新的影响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>
            <a:off x="204660" y="265045"/>
            <a:ext cx="512838" cy="517949"/>
          </a:xfrm>
          <a:custGeom>
            <a:avLst/>
            <a:gdLst>
              <a:gd name="connsiteX0" fmla="*/ 105903 w 512838"/>
              <a:gd name="connsiteY0" fmla="*/ 376717 h 517949"/>
              <a:gd name="connsiteX1" fmla="*/ 113536 w 512838"/>
              <a:gd name="connsiteY1" fmla="*/ 428889 h 517949"/>
              <a:gd name="connsiteX2" fmla="*/ 155835 w 512838"/>
              <a:gd name="connsiteY2" fmla="*/ 397393 h 517949"/>
              <a:gd name="connsiteX3" fmla="*/ 124339 w 512838"/>
              <a:gd name="connsiteY3" fmla="*/ 439692 h 517949"/>
              <a:gd name="connsiteX4" fmla="*/ 176510 w 512838"/>
              <a:gd name="connsiteY4" fmla="*/ 447324 h 517949"/>
              <a:gd name="connsiteX5" fmla="*/ 124339 w 512838"/>
              <a:gd name="connsiteY5" fmla="*/ 454974 h 517949"/>
              <a:gd name="connsiteX6" fmla="*/ 155835 w 512838"/>
              <a:gd name="connsiteY6" fmla="*/ 497256 h 517949"/>
              <a:gd name="connsiteX7" fmla="*/ 113536 w 512838"/>
              <a:gd name="connsiteY7" fmla="*/ 465777 h 517949"/>
              <a:gd name="connsiteX8" fmla="*/ 105903 w 512838"/>
              <a:gd name="connsiteY8" fmla="*/ 517949 h 517949"/>
              <a:gd name="connsiteX9" fmla="*/ 98253 w 512838"/>
              <a:gd name="connsiteY9" fmla="*/ 465777 h 517949"/>
              <a:gd name="connsiteX10" fmla="*/ 55971 w 512838"/>
              <a:gd name="connsiteY10" fmla="*/ 497256 h 517949"/>
              <a:gd name="connsiteX11" fmla="*/ 87450 w 512838"/>
              <a:gd name="connsiteY11" fmla="*/ 454974 h 517949"/>
              <a:gd name="connsiteX12" fmla="*/ 35279 w 512838"/>
              <a:gd name="connsiteY12" fmla="*/ 447324 h 517949"/>
              <a:gd name="connsiteX13" fmla="*/ 87450 w 512838"/>
              <a:gd name="connsiteY13" fmla="*/ 439692 h 517949"/>
              <a:gd name="connsiteX14" fmla="*/ 55971 w 512838"/>
              <a:gd name="connsiteY14" fmla="*/ 397393 h 517949"/>
              <a:gd name="connsiteX15" fmla="*/ 98253 w 512838"/>
              <a:gd name="connsiteY15" fmla="*/ 428889 h 517949"/>
              <a:gd name="connsiteX16" fmla="*/ 362346 w 512838"/>
              <a:gd name="connsiteY16" fmla="*/ 283874 h 517949"/>
              <a:gd name="connsiteX17" fmla="*/ 375008 w 512838"/>
              <a:gd name="connsiteY17" fmla="*/ 370345 h 517949"/>
              <a:gd name="connsiteX18" fmla="*/ 445101 w 512838"/>
              <a:gd name="connsiteY18" fmla="*/ 318158 h 517949"/>
              <a:gd name="connsiteX19" fmla="*/ 392913 w 512838"/>
              <a:gd name="connsiteY19" fmla="*/ 388250 h 517949"/>
              <a:gd name="connsiteX20" fmla="*/ 479367 w 512838"/>
              <a:gd name="connsiteY20" fmla="*/ 400912 h 517949"/>
              <a:gd name="connsiteX21" fmla="*/ 392913 w 512838"/>
              <a:gd name="connsiteY21" fmla="*/ 413573 h 517949"/>
              <a:gd name="connsiteX22" fmla="*/ 445101 w 512838"/>
              <a:gd name="connsiteY22" fmla="*/ 483666 h 517949"/>
              <a:gd name="connsiteX23" fmla="*/ 375008 w 512838"/>
              <a:gd name="connsiteY23" fmla="*/ 431478 h 517949"/>
              <a:gd name="connsiteX24" fmla="*/ 362346 w 512838"/>
              <a:gd name="connsiteY24" fmla="*/ 517949 h 517949"/>
              <a:gd name="connsiteX25" fmla="*/ 349668 w 512838"/>
              <a:gd name="connsiteY25" fmla="*/ 431478 h 517949"/>
              <a:gd name="connsiteX26" fmla="*/ 279592 w 512838"/>
              <a:gd name="connsiteY26" fmla="*/ 483666 h 517949"/>
              <a:gd name="connsiteX27" fmla="*/ 331764 w 512838"/>
              <a:gd name="connsiteY27" fmla="*/ 413573 h 517949"/>
              <a:gd name="connsiteX28" fmla="*/ 245309 w 512838"/>
              <a:gd name="connsiteY28" fmla="*/ 400912 h 517949"/>
              <a:gd name="connsiteX29" fmla="*/ 331764 w 512838"/>
              <a:gd name="connsiteY29" fmla="*/ 388250 h 517949"/>
              <a:gd name="connsiteX30" fmla="*/ 279592 w 512838"/>
              <a:gd name="connsiteY30" fmla="*/ 318158 h 517949"/>
              <a:gd name="connsiteX31" fmla="*/ 349668 w 512838"/>
              <a:gd name="connsiteY31" fmla="*/ 370345 h 517949"/>
              <a:gd name="connsiteX32" fmla="*/ 428772 w 512838"/>
              <a:gd name="connsiteY32" fmla="*/ 100527 h 517949"/>
              <a:gd name="connsiteX33" fmla="*/ 437866 w 512838"/>
              <a:gd name="connsiteY33" fmla="*/ 162638 h 517949"/>
              <a:gd name="connsiteX34" fmla="*/ 488212 w 512838"/>
              <a:gd name="connsiteY34" fmla="*/ 125152 h 517949"/>
              <a:gd name="connsiteX35" fmla="*/ 450726 w 512838"/>
              <a:gd name="connsiteY35" fmla="*/ 175498 h 517949"/>
              <a:gd name="connsiteX36" fmla="*/ 512838 w 512838"/>
              <a:gd name="connsiteY36" fmla="*/ 184609 h 517949"/>
              <a:gd name="connsiteX37" fmla="*/ 450726 w 512838"/>
              <a:gd name="connsiteY37" fmla="*/ 193703 h 517949"/>
              <a:gd name="connsiteX38" fmla="*/ 488212 w 512838"/>
              <a:gd name="connsiteY38" fmla="*/ 244049 h 517949"/>
              <a:gd name="connsiteX39" fmla="*/ 437866 w 512838"/>
              <a:gd name="connsiteY39" fmla="*/ 206563 h 517949"/>
              <a:gd name="connsiteX40" fmla="*/ 428772 w 512838"/>
              <a:gd name="connsiteY40" fmla="*/ 268674 h 517949"/>
              <a:gd name="connsiteX41" fmla="*/ 419678 w 512838"/>
              <a:gd name="connsiteY41" fmla="*/ 206563 h 517949"/>
              <a:gd name="connsiteX42" fmla="*/ 369333 w 512838"/>
              <a:gd name="connsiteY42" fmla="*/ 244049 h 517949"/>
              <a:gd name="connsiteX43" fmla="*/ 406818 w 512838"/>
              <a:gd name="connsiteY43" fmla="*/ 193703 h 517949"/>
              <a:gd name="connsiteX44" fmla="*/ 344707 w 512838"/>
              <a:gd name="connsiteY44" fmla="*/ 184609 h 517949"/>
              <a:gd name="connsiteX45" fmla="*/ 406818 w 512838"/>
              <a:gd name="connsiteY45" fmla="*/ 175498 h 517949"/>
              <a:gd name="connsiteX46" fmla="*/ 369333 w 512838"/>
              <a:gd name="connsiteY46" fmla="*/ 125152 h 517949"/>
              <a:gd name="connsiteX47" fmla="*/ 419678 w 512838"/>
              <a:gd name="connsiteY47" fmla="*/ 162638 h 517949"/>
              <a:gd name="connsiteX48" fmla="*/ 142260 w 512838"/>
              <a:gd name="connsiteY48" fmla="*/ 61464 h 517949"/>
              <a:gd name="connsiteX49" fmla="*/ 157659 w 512838"/>
              <a:gd name="connsiteY49" fmla="*/ 166570 h 517949"/>
              <a:gd name="connsiteX50" fmla="*/ 242853 w 512838"/>
              <a:gd name="connsiteY50" fmla="*/ 103132 h 517949"/>
              <a:gd name="connsiteX51" fmla="*/ 179431 w 512838"/>
              <a:gd name="connsiteY51" fmla="*/ 188325 h 517949"/>
              <a:gd name="connsiteX52" fmla="*/ 284521 w 512838"/>
              <a:gd name="connsiteY52" fmla="*/ 203724 h 517949"/>
              <a:gd name="connsiteX53" fmla="*/ 179431 w 512838"/>
              <a:gd name="connsiteY53" fmla="*/ 219123 h 517949"/>
              <a:gd name="connsiteX54" fmla="*/ 242853 w 512838"/>
              <a:gd name="connsiteY54" fmla="*/ 304317 h 517949"/>
              <a:gd name="connsiteX55" fmla="*/ 157659 w 512838"/>
              <a:gd name="connsiteY55" fmla="*/ 240879 h 517949"/>
              <a:gd name="connsiteX56" fmla="*/ 142260 w 512838"/>
              <a:gd name="connsiteY56" fmla="*/ 345985 h 517949"/>
              <a:gd name="connsiteX57" fmla="*/ 126877 w 512838"/>
              <a:gd name="connsiteY57" fmla="*/ 240879 h 517949"/>
              <a:gd name="connsiteX58" fmla="*/ 41668 w 512838"/>
              <a:gd name="connsiteY58" fmla="*/ 304317 h 517949"/>
              <a:gd name="connsiteX59" fmla="*/ 105106 w 512838"/>
              <a:gd name="connsiteY59" fmla="*/ 219123 h 517949"/>
              <a:gd name="connsiteX60" fmla="*/ 0 w 512838"/>
              <a:gd name="connsiteY60" fmla="*/ 203724 h 517949"/>
              <a:gd name="connsiteX61" fmla="*/ 105106 w 512838"/>
              <a:gd name="connsiteY61" fmla="*/ 188325 h 517949"/>
              <a:gd name="connsiteX62" fmla="*/ 41668 w 512838"/>
              <a:gd name="connsiteY62" fmla="*/ 103132 h 517949"/>
              <a:gd name="connsiteX63" fmla="*/ 126877 w 512838"/>
              <a:gd name="connsiteY63" fmla="*/ 166570 h 517949"/>
              <a:gd name="connsiteX64" fmla="*/ 308980 w 512838"/>
              <a:gd name="connsiteY64" fmla="*/ 0 h 517949"/>
              <a:gd name="connsiteX65" fmla="*/ 314755 w 512838"/>
              <a:gd name="connsiteY65" fmla="*/ 39427 h 517949"/>
              <a:gd name="connsiteX66" fmla="*/ 346715 w 512838"/>
              <a:gd name="connsiteY66" fmla="*/ 15631 h 517949"/>
              <a:gd name="connsiteX67" fmla="*/ 322919 w 512838"/>
              <a:gd name="connsiteY67" fmla="*/ 47591 h 517949"/>
              <a:gd name="connsiteX68" fmla="*/ 362346 w 512838"/>
              <a:gd name="connsiteY68" fmla="*/ 53366 h 517949"/>
              <a:gd name="connsiteX69" fmla="*/ 322919 w 512838"/>
              <a:gd name="connsiteY69" fmla="*/ 59141 h 517949"/>
              <a:gd name="connsiteX70" fmla="*/ 346715 w 512838"/>
              <a:gd name="connsiteY70" fmla="*/ 91101 h 517949"/>
              <a:gd name="connsiteX71" fmla="*/ 314755 w 512838"/>
              <a:gd name="connsiteY71" fmla="*/ 67305 h 517949"/>
              <a:gd name="connsiteX72" fmla="*/ 308980 w 512838"/>
              <a:gd name="connsiteY72" fmla="*/ 106716 h 517949"/>
              <a:gd name="connsiteX73" fmla="*/ 303205 w 512838"/>
              <a:gd name="connsiteY73" fmla="*/ 67305 h 517949"/>
              <a:gd name="connsiteX74" fmla="*/ 271245 w 512838"/>
              <a:gd name="connsiteY74" fmla="*/ 91101 h 517949"/>
              <a:gd name="connsiteX75" fmla="*/ 295041 w 512838"/>
              <a:gd name="connsiteY75" fmla="*/ 59141 h 517949"/>
              <a:gd name="connsiteX76" fmla="*/ 255614 w 512838"/>
              <a:gd name="connsiteY76" fmla="*/ 53366 h 517949"/>
              <a:gd name="connsiteX77" fmla="*/ 295041 w 512838"/>
              <a:gd name="connsiteY77" fmla="*/ 47591 h 517949"/>
              <a:gd name="connsiteX78" fmla="*/ 271245 w 512838"/>
              <a:gd name="connsiteY78" fmla="*/ 15631 h 517949"/>
              <a:gd name="connsiteX79" fmla="*/ 303205 w 512838"/>
              <a:gd name="connsiteY79" fmla="*/ 39427 h 517949"/>
            </a:gdLst>
            <a:ahLst/>
            <a:cxnLst/>
            <a:rect l="l" t="t" r="r" b="b"/>
            <a:pathLst>
              <a:path w="512838" h="517949">
                <a:moveTo>
                  <a:pt x="105903" y="376717"/>
                </a:moveTo>
                <a:lnTo>
                  <a:pt x="113536" y="428889"/>
                </a:lnTo>
                <a:lnTo>
                  <a:pt x="155835" y="397393"/>
                </a:lnTo>
                <a:lnTo>
                  <a:pt x="124339" y="439692"/>
                </a:lnTo>
                <a:lnTo>
                  <a:pt x="176510" y="447324"/>
                </a:lnTo>
                <a:lnTo>
                  <a:pt x="124339" y="454974"/>
                </a:lnTo>
                <a:lnTo>
                  <a:pt x="155835" y="497256"/>
                </a:lnTo>
                <a:lnTo>
                  <a:pt x="113536" y="465777"/>
                </a:lnTo>
                <a:lnTo>
                  <a:pt x="105903" y="517949"/>
                </a:lnTo>
                <a:lnTo>
                  <a:pt x="98253" y="465777"/>
                </a:lnTo>
                <a:lnTo>
                  <a:pt x="55971" y="497256"/>
                </a:lnTo>
                <a:lnTo>
                  <a:pt x="87450" y="454974"/>
                </a:lnTo>
                <a:lnTo>
                  <a:pt x="35279" y="447324"/>
                </a:lnTo>
                <a:lnTo>
                  <a:pt x="87450" y="439692"/>
                </a:lnTo>
                <a:lnTo>
                  <a:pt x="55971" y="397393"/>
                </a:lnTo>
                <a:lnTo>
                  <a:pt x="98253" y="428889"/>
                </a:lnTo>
                <a:close/>
                <a:moveTo>
                  <a:pt x="362346" y="283874"/>
                </a:moveTo>
                <a:lnTo>
                  <a:pt x="375008" y="370345"/>
                </a:lnTo>
                <a:lnTo>
                  <a:pt x="445101" y="318158"/>
                </a:lnTo>
                <a:lnTo>
                  <a:pt x="392913" y="388250"/>
                </a:lnTo>
                <a:lnTo>
                  <a:pt x="479367" y="400912"/>
                </a:lnTo>
                <a:lnTo>
                  <a:pt x="392913" y="413573"/>
                </a:lnTo>
                <a:lnTo>
                  <a:pt x="445101" y="483666"/>
                </a:lnTo>
                <a:lnTo>
                  <a:pt x="375008" y="431478"/>
                </a:lnTo>
                <a:lnTo>
                  <a:pt x="362346" y="517949"/>
                </a:lnTo>
                <a:lnTo>
                  <a:pt x="349668" y="431478"/>
                </a:lnTo>
                <a:lnTo>
                  <a:pt x="279592" y="483666"/>
                </a:lnTo>
                <a:lnTo>
                  <a:pt x="331764" y="413573"/>
                </a:lnTo>
                <a:lnTo>
                  <a:pt x="245309" y="400912"/>
                </a:lnTo>
                <a:lnTo>
                  <a:pt x="331764" y="388250"/>
                </a:lnTo>
                <a:lnTo>
                  <a:pt x="279592" y="318158"/>
                </a:lnTo>
                <a:lnTo>
                  <a:pt x="349668" y="370345"/>
                </a:lnTo>
                <a:close/>
                <a:moveTo>
                  <a:pt x="428772" y="100527"/>
                </a:moveTo>
                <a:lnTo>
                  <a:pt x="437866" y="162638"/>
                </a:lnTo>
                <a:lnTo>
                  <a:pt x="488212" y="125152"/>
                </a:lnTo>
                <a:lnTo>
                  <a:pt x="450726" y="175498"/>
                </a:lnTo>
                <a:lnTo>
                  <a:pt x="512838" y="184609"/>
                </a:lnTo>
                <a:lnTo>
                  <a:pt x="450726" y="193703"/>
                </a:lnTo>
                <a:lnTo>
                  <a:pt x="488212" y="244049"/>
                </a:lnTo>
                <a:lnTo>
                  <a:pt x="437866" y="206563"/>
                </a:lnTo>
                <a:lnTo>
                  <a:pt x="428772" y="268674"/>
                </a:lnTo>
                <a:lnTo>
                  <a:pt x="419678" y="206563"/>
                </a:lnTo>
                <a:lnTo>
                  <a:pt x="369333" y="244049"/>
                </a:lnTo>
                <a:lnTo>
                  <a:pt x="406818" y="193703"/>
                </a:lnTo>
                <a:lnTo>
                  <a:pt x="344707" y="184609"/>
                </a:lnTo>
                <a:lnTo>
                  <a:pt x="406818" y="175498"/>
                </a:lnTo>
                <a:lnTo>
                  <a:pt x="369333" y="125152"/>
                </a:lnTo>
                <a:lnTo>
                  <a:pt x="419678" y="162638"/>
                </a:lnTo>
                <a:close/>
                <a:moveTo>
                  <a:pt x="142260" y="61464"/>
                </a:moveTo>
                <a:lnTo>
                  <a:pt x="157659" y="166570"/>
                </a:lnTo>
                <a:lnTo>
                  <a:pt x="242853" y="103132"/>
                </a:lnTo>
                <a:lnTo>
                  <a:pt x="179431" y="188325"/>
                </a:lnTo>
                <a:lnTo>
                  <a:pt x="284521" y="203724"/>
                </a:lnTo>
                <a:lnTo>
                  <a:pt x="179431" y="219123"/>
                </a:lnTo>
                <a:lnTo>
                  <a:pt x="242853" y="304317"/>
                </a:lnTo>
                <a:lnTo>
                  <a:pt x="157659" y="240879"/>
                </a:lnTo>
                <a:lnTo>
                  <a:pt x="142260" y="345985"/>
                </a:lnTo>
                <a:lnTo>
                  <a:pt x="126877" y="240879"/>
                </a:lnTo>
                <a:lnTo>
                  <a:pt x="41668" y="304317"/>
                </a:lnTo>
                <a:lnTo>
                  <a:pt x="105106" y="219123"/>
                </a:lnTo>
                <a:lnTo>
                  <a:pt x="0" y="203724"/>
                </a:lnTo>
                <a:lnTo>
                  <a:pt x="105106" y="188325"/>
                </a:lnTo>
                <a:lnTo>
                  <a:pt x="41668" y="103132"/>
                </a:lnTo>
                <a:lnTo>
                  <a:pt x="126877" y="166570"/>
                </a:lnTo>
                <a:close/>
                <a:moveTo>
                  <a:pt x="308980" y="0"/>
                </a:moveTo>
                <a:lnTo>
                  <a:pt x="314755" y="39427"/>
                </a:lnTo>
                <a:lnTo>
                  <a:pt x="346715" y="15631"/>
                </a:lnTo>
                <a:lnTo>
                  <a:pt x="322919" y="47591"/>
                </a:lnTo>
                <a:lnTo>
                  <a:pt x="362346" y="53366"/>
                </a:lnTo>
                <a:lnTo>
                  <a:pt x="322919" y="59141"/>
                </a:lnTo>
                <a:lnTo>
                  <a:pt x="346715" y="91101"/>
                </a:lnTo>
                <a:lnTo>
                  <a:pt x="314755" y="67305"/>
                </a:lnTo>
                <a:lnTo>
                  <a:pt x="308980" y="106716"/>
                </a:lnTo>
                <a:lnTo>
                  <a:pt x="303205" y="67305"/>
                </a:lnTo>
                <a:lnTo>
                  <a:pt x="271245" y="91101"/>
                </a:lnTo>
                <a:lnTo>
                  <a:pt x="295041" y="59141"/>
                </a:lnTo>
                <a:lnTo>
                  <a:pt x="255614" y="53366"/>
                </a:lnTo>
                <a:lnTo>
                  <a:pt x="295041" y="47591"/>
                </a:lnTo>
                <a:lnTo>
                  <a:pt x="271245" y="15631"/>
                </a:lnTo>
                <a:lnTo>
                  <a:pt x="303205" y="39427"/>
                </a:lnTo>
                <a:close/>
              </a:path>
            </a:pathLst>
          </a:custGeom>
          <a:solidFill>
            <a:schemeClr val="accent1"/>
          </a:solidFill>
          <a:ln w="2059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90.65456692913386,&quot;left&quot;:53.95173228346457,&quot;top&quot;:89,&quot;width&quot;:854.1733070866143}"/>
</p:tagLst>
</file>

<file path=ppt/tags/tag10.xml><?xml version="1.0" encoding="utf-8"?>
<p:tagLst xmlns:p="http://schemas.openxmlformats.org/presentationml/2006/main">
  <p:tag name="KSO_WM_DIAGRAM_VIRTUALLY_FRAME" val="{&quot;height&quot;:390.65456692913386,&quot;left&quot;:53.95173228346457,&quot;top&quot;:89,&quot;width&quot;:854.1733070866143}"/>
</p:tagLst>
</file>

<file path=ppt/tags/tag11.xml><?xml version="1.0" encoding="utf-8"?>
<p:tagLst xmlns:p="http://schemas.openxmlformats.org/presentationml/2006/main">
  <p:tag name="KSO_WM_DIAGRAM_VIRTUALLY_FRAME" val="{&quot;height&quot;:377.9390551181102,&quot;left&quot;:52,&quot;top&quot;:77.1792125984252,&quot;width&quot;:855}"/>
</p:tagLst>
</file>

<file path=ppt/tags/tag12.xml><?xml version="1.0" encoding="utf-8"?>
<p:tagLst xmlns:p="http://schemas.openxmlformats.org/presentationml/2006/main">
  <p:tag name="KSO_WM_DIAGRAM_VIRTUALLY_FRAME" val="{&quot;height&quot;:377.9390551181102,&quot;left&quot;:52,&quot;top&quot;:77.1792125984252,&quot;width&quot;:855}"/>
</p:tagLst>
</file>

<file path=ppt/tags/tag13.xml><?xml version="1.0" encoding="utf-8"?>
<p:tagLst xmlns:p="http://schemas.openxmlformats.org/presentationml/2006/main">
  <p:tag name="KSO_WM_DIAGRAM_VIRTUALLY_FRAME" val="{&quot;height&quot;:377.9390551181102,&quot;left&quot;:52,&quot;top&quot;:77.1792125984252,&quot;width&quot;:855}"/>
</p:tagLst>
</file>

<file path=ppt/tags/tag14.xml><?xml version="1.0" encoding="utf-8"?>
<p:tagLst xmlns:p="http://schemas.openxmlformats.org/presentationml/2006/main">
  <p:tag name="KSO_WM_DIAGRAM_VIRTUALLY_FRAME" val="{&quot;height&quot;:377.9390551181102,&quot;left&quot;:52,&quot;top&quot;:77.1792125984252,&quot;width&quot;:855}"/>
</p:tagLst>
</file>

<file path=ppt/tags/tag15.xml><?xml version="1.0" encoding="utf-8"?>
<p:tagLst xmlns:p="http://schemas.openxmlformats.org/presentationml/2006/main">
  <p:tag name="KSO_WM_DIAGRAM_VIRTUALLY_FRAME" val="{&quot;height&quot;:377.9390551181102,&quot;left&quot;:52,&quot;top&quot;:77.1792125984252,&quot;width&quot;:855}"/>
</p:tagLst>
</file>

<file path=ppt/tags/tag16.xml><?xml version="1.0" encoding="utf-8"?>
<p:tagLst xmlns:p="http://schemas.openxmlformats.org/presentationml/2006/main">
  <p:tag name="KSO_WM_DIAGRAM_VIRTUALLY_FRAME" val="{&quot;height&quot;:377.9390551181102,&quot;left&quot;:52,&quot;top&quot;:77.1792125984252,&quot;width&quot;:855}"/>
</p:tagLst>
</file>

<file path=ppt/tags/tag17.xml><?xml version="1.0" encoding="utf-8"?>
<p:tagLst xmlns:p="http://schemas.openxmlformats.org/presentationml/2006/main">
  <p:tag name="KSO_WM_DIAGRAM_VIRTUALLY_FRAME" val="{&quot;height&quot;:377.9390551181102,&quot;left&quot;:52,&quot;top&quot;:77.1792125984252,&quot;width&quot;:855}"/>
</p:tagLst>
</file>

<file path=ppt/tags/tag18.xml><?xml version="1.0" encoding="utf-8"?>
<p:tagLst xmlns:p="http://schemas.openxmlformats.org/presentationml/2006/main">
  <p:tag name="KSO_WM_DIAGRAM_VIRTUALLY_FRAME" val="{&quot;height&quot;:377.9390551181102,&quot;left&quot;:52,&quot;top&quot;:77.1792125984252,&quot;width&quot;:855}"/>
</p:tagLst>
</file>

<file path=ppt/tags/tag19.xml><?xml version="1.0" encoding="utf-8"?>
<p:tagLst xmlns:p="http://schemas.openxmlformats.org/presentationml/2006/main">
  <p:tag name="KSO_WM_DIAGRAM_VIRTUALLY_FRAME" val="{&quot;height&quot;:377.9390551181102,&quot;left&quot;:52,&quot;top&quot;:77.1792125984252,&quot;width&quot;:855}"/>
</p:tagLst>
</file>

<file path=ppt/tags/tag2.xml><?xml version="1.0" encoding="utf-8"?>
<p:tagLst xmlns:p="http://schemas.openxmlformats.org/presentationml/2006/main">
  <p:tag name="KSO_WM_DIAGRAM_VIRTUALLY_FRAME" val="{&quot;height&quot;:390.65456692913386,&quot;left&quot;:53.95173228346457,&quot;top&quot;:89,&quot;width&quot;:854.1733070866143}"/>
</p:tagLst>
</file>

<file path=ppt/tags/tag20.xml><?xml version="1.0" encoding="utf-8"?>
<p:tagLst xmlns:p="http://schemas.openxmlformats.org/presentationml/2006/main">
  <p:tag name="KSO_WM_DIAGRAM_VIRTUALLY_FRAME" val="{&quot;height&quot;:377.9390551181102,&quot;left&quot;:52,&quot;top&quot;:77.1792125984252,&quot;width&quot;:855}"/>
</p:tagLst>
</file>

<file path=ppt/tags/tag21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22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23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24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25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26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27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28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29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3.xml><?xml version="1.0" encoding="utf-8"?>
<p:tagLst xmlns:p="http://schemas.openxmlformats.org/presentationml/2006/main">
  <p:tag name="KSO_WM_DIAGRAM_VIRTUALLY_FRAME" val="{&quot;height&quot;:390.65456692913386,&quot;left&quot;:53.95173228346457,&quot;top&quot;:89,&quot;width&quot;:854.1733070866143}"/>
</p:tagLst>
</file>

<file path=ppt/tags/tag30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31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32.xml><?xml version="1.0" encoding="utf-8"?>
<p:tagLst xmlns:p="http://schemas.openxmlformats.org/presentationml/2006/main">
  <p:tag name="KSO_WM_DIAGRAM_VIRTUALLY_FRAME" val="{&quot;height&quot;:264.8759055118111,&quot;left&quot;:52,&quot;top&quot;:153.5620472440945,&quot;width&quot;:854.9999999999998}"/>
</p:tagLst>
</file>

<file path=ppt/tags/tag33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34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35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36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37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38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39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4.xml><?xml version="1.0" encoding="utf-8"?>
<p:tagLst xmlns:p="http://schemas.openxmlformats.org/presentationml/2006/main">
  <p:tag name="KSO_WM_DIAGRAM_VIRTUALLY_FRAME" val="{&quot;height&quot;:390.65456692913386,&quot;left&quot;:53.95173228346457,&quot;top&quot;:89,&quot;width&quot;:854.1733070866143}"/>
</p:tagLst>
</file>

<file path=ppt/tags/tag40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41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42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43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44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45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46.xml><?xml version="1.0" encoding="utf-8"?>
<p:tagLst xmlns:p="http://schemas.openxmlformats.org/presentationml/2006/main">
  <p:tag name="KSO_WM_DIAGRAM_VIRTUALLY_FRAME" val="{&quot;height&quot;:188.87590551181103,&quot;left&quot;:30.001417322834648,&quot;top&quot;:208.12409448818897,&quot;width&quot;:879.7985826771653}"/>
</p:tagLst>
</file>

<file path=ppt/tags/tag47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48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49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5.xml><?xml version="1.0" encoding="utf-8"?>
<p:tagLst xmlns:p="http://schemas.openxmlformats.org/presentationml/2006/main">
  <p:tag name="KSO_WM_DIAGRAM_VIRTUALLY_FRAME" val="{&quot;height&quot;:390.65456692913386,&quot;left&quot;:53.95173228346457,&quot;top&quot;:89,&quot;width&quot;:854.1733070866143}"/>
</p:tagLst>
</file>

<file path=ppt/tags/tag50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51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52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53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54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55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56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57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58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59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6.xml><?xml version="1.0" encoding="utf-8"?>
<p:tagLst xmlns:p="http://schemas.openxmlformats.org/presentationml/2006/main">
  <p:tag name="KSO_WM_DIAGRAM_VIRTUALLY_FRAME" val="{&quot;height&quot;:390.65456692913386,&quot;left&quot;:53.95173228346457,&quot;top&quot;:89,&quot;width&quot;:854.1733070866143}"/>
</p:tagLst>
</file>

<file path=ppt/tags/tag60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61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62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63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64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65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66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67.xml><?xml version="1.0" encoding="utf-8"?>
<p:tagLst xmlns:p="http://schemas.openxmlformats.org/presentationml/2006/main">
  <p:tag name="KSO_WM_DIAGRAM_VIRTUALLY_FRAME" val="{&quot;height&quot;:310.178031496063,&quot;left&quot;:153.74992125984252,&quot;top&quot;:149.51897637795275,&quot;width&quot;:653.9191338582676}"/>
</p:tagLst>
</file>

<file path=ppt/tags/tag68.xml><?xml version="1.0" encoding="utf-8"?>
<p:tagLst xmlns:p="http://schemas.openxmlformats.org/presentationml/2006/main">
  <p:tag name="KSO_WM_DIAGRAM_VIRTUALLY_FRAME" val="{&quot;height&quot;:227.73685039370085,&quot;left&quot;:52.499921259842516,&quot;top&quot;:184.23685039370076,&quot;width&quot;:855}"/>
</p:tagLst>
</file>

<file path=ppt/tags/tag69.xml><?xml version="1.0" encoding="utf-8"?>
<p:tagLst xmlns:p="http://schemas.openxmlformats.org/presentationml/2006/main">
  <p:tag name="KSO_WM_DIAGRAM_VIRTUALLY_FRAME" val="{&quot;height&quot;:227.73685039370085,&quot;left&quot;:52.499921259842516,&quot;top&quot;:184.23685039370076,&quot;width&quot;:855}"/>
</p:tagLst>
</file>

<file path=ppt/tags/tag7.xml><?xml version="1.0" encoding="utf-8"?>
<p:tagLst xmlns:p="http://schemas.openxmlformats.org/presentationml/2006/main">
  <p:tag name="KSO_WM_DIAGRAM_VIRTUALLY_FRAME" val="{&quot;height&quot;:390.65456692913386,&quot;left&quot;:53.95173228346457,&quot;top&quot;:89,&quot;width&quot;:854.1733070866143}"/>
</p:tagLst>
</file>

<file path=ppt/tags/tag70.xml><?xml version="1.0" encoding="utf-8"?>
<p:tagLst xmlns:p="http://schemas.openxmlformats.org/presentationml/2006/main">
  <p:tag name="KSO_WM_DIAGRAM_VIRTUALLY_FRAME" val="{&quot;height&quot;:227.73685039370085,&quot;left&quot;:52.499921259842516,&quot;top&quot;:184.23685039370076,&quot;width&quot;:855}"/>
</p:tagLst>
</file>

<file path=ppt/tags/tag71.xml><?xml version="1.0" encoding="utf-8"?>
<p:tagLst xmlns:p="http://schemas.openxmlformats.org/presentationml/2006/main">
  <p:tag name="KSO_WM_DIAGRAM_VIRTUALLY_FRAME" val="{&quot;height&quot;:227.73685039370085,&quot;left&quot;:52.499921259842516,&quot;top&quot;:184.23685039370076,&quot;width&quot;:855}"/>
</p:tagLst>
</file>

<file path=ppt/tags/tag72.xml><?xml version="1.0" encoding="utf-8"?>
<p:tagLst xmlns:p="http://schemas.openxmlformats.org/presentationml/2006/main">
  <p:tag name="KSO_WM_DIAGRAM_VIRTUALLY_FRAME" val="{&quot;height&quot;:227.73685039370085,&quot;left&quot;:52.499921259842516,&quot;top&quot;:184.23685039370076,&quot;width&quot;:855}"/>
</p:tagLst>
</file>

<file path=ppt/tags/tag73.xml><?xml version="1.0" encoding="utf-8"?>
<p:tagLst xmlns:p="http://schemas.openxmlformats.org/presentationml/2006/main">
  <p:tag name="KSO_WM_DIAGRAM_VIRTUALLY_FRAME" val="{&quot;height&quot;:227.73685039370085,&quot;left&quot;:52.499921259842516,&quot;top&quot;:184.23685039370076,&quot;width&quot;:855}"/>
</p:tagLst>
</file>

<file path=ppt/tags/tag74.xml><?xml version="1.0" encoding="utf-8"?>
<p:tagLst xmlns:p="http://schemas.openxmlformats.org/presentationml/2006/main">
  <p:tag name="KSO_WM_DIAGRAM_VIRTUALLY_FRAME" val="{&quot;height&quot;:227.73685039370085,&quot;left&quot;:52.499921259842516,&quot;top&quot;:184.23685039370076,&quot;width&quot;:855}"/>
</p:tagLst>
</file>

<file path=ppt/tags/tag75.xml><?xml version="1.0" encoding="utf-8"?>
<p:tagLst xmlns:p="http://schemas.openxmlformats.org/presentationml/2006/main">
  <p:tag name="KSO_WM_DIAGRAM_VIRTUALLY_FRAME" val="{&quot;height&quot;:227.73685039370085,&quot;left&quot;:52.499921259842516,&quot;top&quot;:184.23685039370076,&quot;width&quot;:855}"/>
</p:tagLst>
</file>

<file path=ppt/tags/tag76.xml><?xml version="1.0" encoding="utf-8"?>
<p:tagLst xmlns:p="http://schemas.openxmlformats.org/presentationml/2006/main">
  <p:tag name="KSO_WM_DIAGRAM_VIRTUALLY_FRAME" val="{&quot;height&quot;:227.73685039370085,&quot;left&quot;:52.499921259842516,&quot;top&quot;:184.23685039370076,&quot;width&quot;:855}"/>
</p:tagLst>
</file>

<file path=ppt/tags/tag77.xml><?xml version="1.0" encoding="utf-8"?>
<p:tagLst xmlns:p="http://schemas.openxmlformats.org/presentationml/2006/main">
  <p:tag name="KSO_WM_DIAGRAM_VIRTUALLY_FRAME" val="{&quot;height&quot;:242.07700787401572,&quot;left&quot;:70.12228346456693,&quot;top&quot;:201.92307086614173,&quot;width&quot;:820.7134645669291}"/>
</p:tagLst>
</file>

<file path=ppt/tags/tag78.xml><?xml version="1.0" encoding="utf-8"?>
<p:tagLst xmlns:p="http://schemas.openxmlformats.org/presentationml/2006/main">
  <p:tag name="KSO_WM_DIAGRAM_VIRTUALLY_FRAME" val="{&quot;height&quot;:242.07700787401572,&quot;left&quot;:70.12228346456693,&quot;top&quot;:201.92307086614173,&quot;width&quot;:820.7134645669291}"/>
</p:tagLst>
</file>

<file path=ppt/tags/tag79.xml><?xml version="1.0" encoding="utf-8"?>
<p:tagLst xmlns:p="http://schemas.openxmlformats.org/presentationml/2006/main">
  <p:tag name="KSO_WM_DIAGRAM_VIRTUALLY_FRAME" val="{&quot;height&quot;:242.07700787401572,&quot;left&quot;:70.12228346456693,&quot;top&quot;:201.92307086614173,&quot;width&quot;:820.7134645669291}"/>
</p:tagLst>
</file>

<file path=ppt/tags/tag8.xml><?xml version="1.0" encoding="utf-8"?>
<p:tagLst xmlns:p="http://schemas.openxmlformats.org/presentationml/2006/main">
  <p:tag name="KSO_WM_DIAGRAM_VIRTUALLY_FRAME" val="{&quot;height&quot;:390.65456692913386,&quot;left&quot;:53.95173228346457,&quot;top&quot;:89,&quot;width&quot;:854.1733070866143}"/>
</p:tagLst>
</file>

<file path=ppt/tags/tag80.xml><?xml version="1.0" encoding="utf-8"?>
<p:tagLst xmlns:p="http://schemas.openxmlformats.org/presentationml/2006/main">
  <p:tag name="KSO_WM_DIAGRAM_VIRTUALLY_FRAME" val="{&quot;height&quot;:242.07700787401572,&quot;left&quot;:70.12228346456693,&quot;top&quot;:201.92307086614173,&quot;width&quot;:820.7134645669291}"/>
</p:tagLst>
</file>

<file path=ppt/tags/tag81.xml><?xml version="1.0" encoding="utf-8"?>
<p:tagLst xmlns:p="http://schemas.openxmlformats.org/presentationml/2006/main">
  <p:tag name="KSO_WM_DIAGRAM_VIRTUALLY_FRAME" val="{&quot;height&quot;:242.07700787401572,&quot;left&quot;:70.12228346456693,&quot;top&quot;:201.92307086614173,&quot;width&quot;:820.7134645669291}"/>
</p:tagLst>
</file>

<file path=ppt/tags/tag82.xml><?xml version="1.0" encoding="utf-8"?>
<p:tagLst xmlns:p="http://schemas.openxmlformats.org/presentationml/2006/main">
  <p:tag name="KSO_WM_DIAGRAM_VIRTUALLY_FRAME" val="{&quot;height&quot;:242.07700787401572,&quot;left&quot;:70.12228346456693,&quot;top&quot;:201.92307086614173,&quot;width&quot;:820.7134645669291}"/>
</p:tagLst>
</file>

<file path=ppt/tags/tag83.xml><?xml version="1.0" encoding="utf-8"?>
<p:tagLst xmlns:p="http://schemas.openxmlformats.org/presentationml/2006/main">
  <p:tag name="KSO_WM_DIAGRAM_VIRTUALLY_FRAME" val="{&quot;height&quot;:242.07700787401572,&quot;left&quot;:70.12228346456693,&quot;top&quot;:201.92307086614173,&quot;width&quot;:820.7134645669291}"/>
</p:tagLst>
</file>

<file path=ppt/tags/tag84.xml><?xml version="1.0" encoding="utf-8"?>
<p:tagLst xmlns:p="http://schemas.openxmlformats.org/presentationml/2006/main">
  <p:tag name="KSO_WM_DIAGRAM_VIRTUALLY_FRAME" val="{&quot;height&quot;:242.07700787401572,&quot;left&quot;:70.12228346456693,&quot;top&quot;:201.92307086614173,&quot;width&quot;:820.7134645669291}"/>
</p:tagLst>
</file>

<file path=ppt/tags/tag85.xml><?xml version="1.0" encoding="utf-8"?>
<p:tagLst xmlns:p="http://schemas.openxmlformats.org/presentationml/2006/main">
  <p:tag name="KSO_WM_DIAGRAM_VIRTUALLY_FRAME" val="{&quot;height&quot;:242.07700787401572,&quot;left&quot;:70.12228346456693,&quot;top&quot;:201.92307086614173,&quot;width&quot;:820.7134645669291}"/>
</p:tagLst>
</file>

<file path=ppt/tags/tag86.xml><?xml version="1.0" encoding="utf-8"?>
<p:tagLst xmlns:p="http://schemas.openxmlformats.org/presentationml/2006/main">
  <p:tag name="KSO_WM_DIAGRAM_VIRTUALLY_FRAME" val="{&quot;height&quot;:242.07700787401572,&quot;left&quot;:70.12228346456693,&quot;top&quot;:201.92307086614173,&quot;width&quot;:820.7134645669291}"/>
</p:tagLst>
</file>

<file path=ppt/tags/tag9.xml><?xml version="1.0" encoding="utf-8"?>
<p:tagLst xmlns:p="http://schemas.openxmlformats.org/presentationml/2006/main">
  <p:tag name="KSO_WM_DIAGRAM_VIRTUALLY_FRAME" val="{&quot;height&quot;:390.65456692913386,&quot;left&quot;:53.95173228346457,&quot;top&quot;:89,&quot;width&quot;:854.1733070866143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A6BF25"/>
      </a:accent1>
      <a:accent2>
        <a:srgbClr val="262626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3862</Words>
  <Application>WPS 演示</Application>
  <PresentationFormat/>
  <Paragraphs>284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汉仪综艺体简</vt:lpstr>
      <vt:lpstr>Source Han Serif SC Bold</vt:lpstr>
      <vt:lpstr>Source Han Serif SC Regular</vt:lpstr>
      <vt:lpstr>汉仪雅酷黑简</vt:lpstr>
      <vt:lpstr>OPPOSans H</vt:lpstr>
      <vt:lpstr>OPPOSans R</vt:lpstr>
      <vt:lpstr>Source Han Sans</vt:lpstr>
      <vt:lpstr>Source Han Sans CN Bold</vt:lpstr>
      <vt:lpstr>等线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紫气君来</cp:lastModifiedBy>
  <cp:revision>2</cp:revision>
  <dcterms:created xsi:type="dcterms:W3CDTF">2025-04-27T03:33:00Z</dcterms:created>
  <dcterms:modified xsi:type="dcterms:W3CDTF">2025-04-29T00:26:55Z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6580E6EBB3924BACB5D3AC0A0C75AC58_12</vt:lpwstr>
  </property>
  <property fmtid="{D5CDD505-2E9C-101B-9397-08002B2CF9AE}" pid="3" name="KSOProductBuildVer">
    <vt:lpwstr>2052-12.1.0.20784</vt:lpwstr>
  </property>
</Properties>
</file>